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9" r:id="rId3"/>
    <p:sldId id="258" r:id="rId4"/>
    <p:sldId id="297" r:id="rId5"/>
    <p:sldId id="270" r:id="rId6"/>
    <p:sldId id="298" r:id="rId7"/>
    <p:sldId id="299" r:id="rId8"/>
    <p:sldId id="272" r:id="rId9"/>
    <p:sldId id="290" r:id="rId10"/>
    <p:sldId id="293" r:id="rId11"/>
    <p:sldId id="300" r:id="rId12"/>
    <p:sldId id="301" r:id="rId13"/>
    <p:sldId id="302" r:id="rId14"/>
    <p:sldId id="303" r:id="rId15"/>
    <p:sldId id="304" r:id="rId16"/>
    <p:sldId id="305" r:id="rId17"/>
    <p:sldId id="306" r:id="rId18"/>
    <p:sldId id="309" r:id="rId19"/>
    <p:sldId id="326" r:id="rId20"/>
    <p:sldId id="308" r:id="rId21"/>
    <p:sldId id="291" r:id="rId22"/>
    <p:sldId id="294" r:id="rId23"/>
    <p:sldId id="292" r:id="rId24"/>
    <p:sldId id="310" r:id="rId25"/>
    <p:sldId id="311" r:id="rId26"/>
    <p:sldId id="312" r:id="rId27"/>
    <p:sldId id="313" r:id="rId28"/>
    <p:sldId id="317" r:id="rId29"/>
    <p:sldId id="314" r:id="rId30"/>
    <p:sldId id="316" r:id="rId31"/>
    <p:sldId id="325" r:id="rId32"/>
    <p:sldId id="318" r:id="rId33"/>
    <p:sldId id="295" r:id="rId34"/>
    <p:sldId id="319" r:id="rId35"/>
    <p:sldId id="320" r:id="rId36"/>
    <p:sldId id="321" r:id="rId37"/>
    <p:sldId id="322" r:id="rId38"/>
    <p:sldId id="307" r:id="rId39"/>
    <p:sldId id="323" r:id="rId40"/>
    <p:sldId id="324" r:id="rId41"/>
    <p:sldId id="286" r:id="rId42"/>
    <p:sldId id="296" r:id="rId43"/>
    <p:sldId id="287" r:id="rId44"/>
    <p:sldId id="261" r:id="rId45"/>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Barlow" panose="020B0604020202020204" charset="0"/>
      <p:regular r:id="rId50"/>
      <p:bold r:id="rId51"/>
      <p:italic r:id="rId52"/>
      <p:boldItalic r:id="rId53"/>
    </p:embeddedFont>
    <p:embeddedFont>
      <p:font typeface="Cambria Math" panose="02040503050406030204" pitchFamily="18" charset="0"/>
      <p:regular r:id="rId54"/>
    </p:embeddedFont>
    <p:embeddedFont>
      <p:font typeface="Readex Pro" panose="020B0604020202020204" charset="-78"/>
      <p:regular r:id="rId55"/>
      <p:bold r:id="rId56"/>
    </p:embeddedFont>
    <p:embeddedFont>
      <p:font typeface="Calibri Light" panose="020F0302020204030204" pitchFamily="34" charset="0"/>
      <p:regular r:id="rId57"/>
      <p:italic r:id="rId58"/>
    </p:embeddedFont>
    <p:embeddedFont>
      <p:font typeface="K2D" panose="020B0604020202020204" charset="-34"/>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A"/>
    <a:srgbClr val="CCFFFF"/>
    <a:srgbClr val="00AFEF"/>
    <a:srgbClr val="FFFFFF"/>
    <a:srgbClr val="27ACE3"/>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1" autoAdjust="0"/>
    <p:restoredTop sz="94660"/>
  </p:normalViewPr>
  <p:slideViewPr>
    <p:cSldViewPr snapToGrid="0">
      <p:cViewPr varScale="1">
        <p:scale>
          <a:sx n="88" d="100"/>
          <a:sy n="88" d="100"/>
        </p:scale>
        <p:origin x="552"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xmlns=""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xmlns=""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xmlns=""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xmlns=""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xmlns=""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xmlns=""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xmlns=""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xmlns=""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xmlns=""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xmlns=""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xmlns=""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xmlns=""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xmlns=""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3/13/2025</a:t>
            </a:fld>
            <a:endParaRPr lang="en-US"/>
          </a:p>
        </p:txBody>
      </p:sp>
      <p:sp>
        <p:nvSpPr>
          <p:cNvPr id="18" name="Footer Placeholder 4">
            <a:extLst>
              <a:ext uri="{FF2B5EF4-FFF2-40B4-BE49-F238E27FC236}">
                <a16:creationId xmlns:a16="http://schemas.microsoft.com/office/drawing/2014/main" xmlns=""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xmlns=""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xmlns=""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xmlns=""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xmlns=""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xmlns=""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xmlns=""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3" name="Footer Placeholder 4">
            <a:extLst>
              <a:ext uri="{FF2B5EF4-FFF2-40B4-BE49-F238E27FC236}">
                <a16:creationId xmlns:a16="http://schemas.microsoft.com/office/drawing/2014/main" xmlns=""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xmlns=""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xmlns=""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xmlns=""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xmlns=""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xmlns=""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xmlns=""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2" name="Footer Placeholder 4">
            <a:extLst>
              <a:ext uri="{FF2B5EF4-FFF2-40B4-BE49-F238E27FC236}">
                <a16:creationId xmlns:a16="http://schemas.microsoft.com/office/drawing/2014/main" xmlns=""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xmlns=""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xmlns=""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xmlns=""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xmlns=""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xmlns=""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xmlns=""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xmlns=""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xmlns=""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xmlns=""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8" name="Footer Placeholder 4">
            <a:extLst>
              <a:ext uri="{FF2B5EF4-FFF2-40B4-BE49-F238E27FC236}">
                <a16:creationId xmlns:a16="http://schemas.microsoft.com/office/drawing/2014/main" xmlns=""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xmlns=""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xmlns=""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xmlns=""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xmlns=""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xmlns=""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xmlns=""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xmlns=""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xmlns=""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xmlns=""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xmlns=""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xmlns=""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7" name="Footer Placeholder 4">
            <a:extLst>
              <a:ext uri="{FF2B5EF4-FFF2-40B4-BE49-F238E27FC236}">
                <a16:creationId xmlns:a16="http://schemas.microsoft.com/office/drawing/2014/main" xmlns=""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xmlns=""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xmlns=""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xmlns=""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xmlns=""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xmlns=""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xmlns=""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xmlns=""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xmlns=""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xmlns=""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xmlns=""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xmlns=""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7" name="Footer Placeholder 4">
            <a:extLst>
              <a:ext uri="{FF2B5EF4-FFF2-40B4-BE49-F238E27FC236}">
                <a16:creationId xmlns:a16="http://schemas.microsoft.com/office/drawing/2014/main" xmlns=""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xmlns=""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xmlns=""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xmlns=""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xmlns=""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xmlns=""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xmlns=""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xmlns=""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xmlns=""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xmlns=""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xmlns=""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7" name="Footer Placeholder 4">
            <a:extLst>
              <a:ext uri="{FF2B5EF4-FFF2-40B4-BE49-F238E27FC236}">
                <a16:creationId xmlns:a16="http://schemas.microsoft.com/office/drawing/2014/main" xmlns=""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xmlns=""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xmlns=""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xmlns=""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xmlns=""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xmlns=""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xmlns=""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4" name="Footer Placeholder 4">
            <a:extLst>
              <a:ext uri="{FF2B5EF4-FFF2-40B4-BE49-F238E27FC236}">
                <a16:creationId xmlns:a16="http://schemas.microsoft.com/office/drawing/2014/main" xmlns=""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xmlns=""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xmlns=""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3" name="Footer Placeholder 4">
            <a:extLst>
              <a:ext uri="{FF2B5EF4-FFF2-40B4-BE49-F238E27FC236}">
                <a16:creationId xmlns:a16="http://schemas.microsoft.com/office/drawing/2014/main" xmlns=""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2" name="Footer Placeholder 4">
            <a:extLst>
              <a:ext uri="{FF2B5EF4-FFF2-40B4-BE49-F238E27FC236}">
                <a16:creationId xmlns:a16="http://schemas.microsoft.com/office/drawing/2014/main" xmlns=""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xmlns=""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xmlns=""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4" name="Footer Placeholder 4">
            <a:extLst>
              <a:ext uri="{FF2B5EF4-FFF2-40B4-BE49-F238E27FC236}">
                <a16:creationId xmlns:a16="http://schemas.microsoft.com/office/drawing/2014/main" xmlns=""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xmlns=""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xmlns=""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4" name="Footer Placeholder 4">
            <a:extLst>
              <a:ext uri="{FF2B5EF4-FFF2-40B4-BE49-F238E27FC236}">
                <a16:creationId xmlns:a16="http://schemas.microsoft.com/office/drawing/2014/main" xmlns=""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2" name="Footer Placeholder 4">
            <a:extLst>
              <a:ext uri="{FF2B5EF4-FFF2-40B4-BE49-F238E27FC236}">
                <a16:creationId xmlns:a16="http://schemas.microsoft.com/office/drawing/2014/main" xmlns=""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xmlns=""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xmlns=""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xmlns=""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xmlns=""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xmlns=""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xmlns=""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xmlns=""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4" name="Footer Placeholder 4">
            <a:extLst>
              <a:ext uri="{FF2B5EF4-FFF2-40B4-BE49-F238E27FC236}">
                <a16:creationId xmlns:a16="http://schemas.microsoft.com/office/drawing/2014/main" xmlns=""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xmlns=""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xmlns=""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xmlns=""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xmlns=""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xmlns=""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xmlns=""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xmlns=""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xmlns=""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3" name="Footer Placeholder 4">
            <a:extLst>
              <a:ext uri="{FF2B5EF4-FFF2-40B4-BE49-F238E27FC236}">
                <a16:creationId xmlns:a16="http://schemas.microsoft.com/office/drawing/2014/main" xmlns=""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xmlns=""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xmlns=""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6" name="Footer Placeholder 4">
            <a:extLst>
              <a:ext uri="{FF2B5EF4-FFF2-40B4-BE49-F238E27FC236}">
                <a16:creationId xmlns:a16="http://schemas.microsoft.com/office/drawing/2014/main" xmlns=""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xmlns=""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xmlns=""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xmlns=""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xmlns=""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xmlns=""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3/13/2025</a:t>
            </a:fld>
            <a:endParaRPr lang="en-US"/>
          </a:p>
        </p:txBody>
      </p:sp>
      <p:sp>
        <p:nvSpPr>
          <p:cNvPr id="24" name="Footer Placeholder 4">
            <a:extLst>
              <a:ext uri="{FF2B5EF4-FFF2-40B4-BE49-F238E27FC236}">
                <a16:creationId xmlns:a16="http://schemas.microsoft.com/office/drawing/2014/main" xmlns=""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xmlns=""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xmlns=""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xmlns=""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xmlns=""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xmlns=""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xmlns=""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xmlns=""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xmlns=""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xmlns=""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xmlns=""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xmlns=""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xmlns=""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xmlns=""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xmlns=""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xmlns=""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xmlns=""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xmlns=""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xmlns=""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xmlns=""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xmlns=""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xmlns=""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3/13/2025</a:t>
            </a:fld>
            <a:endParaRPr lang="en-US"/>
          </a:p>
        </p:txBody>
      </p:sp>
      <p:sp>
        <p:nvSpPr>
          <p:cNvPr id="21" name="Footer Placeholder 4">
            <a:extLst>
              <a:ext uri="{FF2B5EF4-FFF2-40B4-BE49-F238E27FC236}">
                <a16:creationId xmlns:a16="http://schemas.microsoft.com/office/drawing/2014/main" xmlns=""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xmlns=""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xmlns=""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xmlns=""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xmlns=""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xmlns=""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xmlns=""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xmlns=""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xmlns=""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xmlns=""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4" name="Footer Placeholder 4">
            <a:extLst>
              <a:ext uri="{FF2B5EF4-FFF2-40B4-BE49-F238E27FC236}">
                <a16:creationId xmlns:a16="http://schemas.microsoft.com/office/drawing/2014/main" xmlns=""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xmlns=""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xmlns=""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xmlns=""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xmlns=""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xmlns=""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xmlns=""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xmlns=""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xmlns=""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xmlns=""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xmlns=""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xmlns=""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4" name="Footer Placeholder 4">
            <a:extLst>
              <a:ext uri="{FF2B5EF4-FFF2-40B4-BE49-F238E27FC236}">
                <a16:creationId xmlns:a16="http://schemas.microsoft.com/office/drawing/2014/main" xmlns=""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xmlns=""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2" name="Footer Placeholder 4">
            <a:extLst>
              <a:ext uri="{FF2B5EF4-FFF2-40B4-BE49-F238E27FC236}">
                <a16:creationId xmlns:a16="http://schemas.microsoft.com/office/drawing/2014/main" xmlns=""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xmlns=""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xmlns=""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xmlns=""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xmlns=""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xmlns=""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2" name="Footer Placeholder 4">
            <a:extLst>
              <a:ext uri="{FF2B5EF4-FFF2-40B4-BE49-F238E27FC236}">
                <a16:creationId xmlns:a16="http://schemas.microsoft.com/office/drawing/2014/main" xmlns=""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xmlns=""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xmlns=""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xmlns=""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xmlns=""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xmlns=""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xmlns=""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xmlns=""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xmlns=""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xmlns=""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xmlns=""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xmlns=""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xmlns=""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3/13/2025</a:t>
            </a:fld>
            <a:endParaRPr lang="en-US"/>
          </a:p>
        </p:txBody>
      </p:sp>
      <p:sp>
        <p:nvSpPr>
          <p:cNvPr id="29" name="Footer Placeholder 4">
            <a:extLst>
              <a:ext uri="{FF2B5EF4-FFF2-40B4-BE49-F238E27FC236}">
                <a16:creationId xmlns:a16="http://schemas.microsoft.com/office/drawing/2014/main" xmlns=""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2" name="Footer Placeholder 4">
            <a:extLst>
              <a:ext uri="{FF2B5EF4-FFF2-40B4-BE49-F238E27FC236}">
                <a16:creationId xmlns:a16="http://schemas.microsoft.com/office/drawing/2014/main" xmlns=""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xmlns=""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xmlns=""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xmlns=""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xmlns=""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xmlns=""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xmlns=""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xmlns=""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xmlns=""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xmlns=""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xmlns=""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xmlns=""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xmlns=""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xmlns=""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3/13/2025</a:t>
            </a:fld>
            <a:endParaRPr lang="en-US"/>
          </a:p>
        </p:txBody>
      </p:sp>
      <p:sp>
        <p:nvSpPr>
          <p:cNvPr id="23" name="Footer Placeholder 4">
            <a:extLst>
              <a:ext uri="{FF2B5EF4-FFF2-40B4-BE49-F238E27FC236}">
                <a16:creationId xmlns:a16="http://schemas.microsoft.com/office/drawing/2014/main" xmlns=""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xmlns=""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xmlns=""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xmlns=""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xmlns=""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xmlns=""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xmlns=""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xmlns=""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4" name="Footer Placeholder 4">
            <a:extLst>
              <a:ext uri="{FF2B5EF4-FFF2-40B4-BE49-F238E27FC236}">
                <a16:creationId xmlns:a16="http://schemas.microsoft.com/office/drawing/2014/main" xmlns=""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xmlns=""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xmlns=""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xmlns=""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xmlns=""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xmlns=""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xmlns=""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xmlns=""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xmlns=""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xmlns=""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xmlns=""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xmlns=""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5" name="Footer Placeholder 4">
            <a:extLst>
              <a:ext uri="{FF2B5EF4-FFF2-40B4-BE49-F238E27FC236}">
                <a16:creationId xmlns:a16="http://schemas.microsoft.com/office/drawing/2014/main" xmlns=""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2" name="Footer Placeholder 4">
            <a:extLst>
              <a:ext uri="{FF2B5EF4-FFF2-40B4-BE49-F238E27FC236}">
                <a16:creationId xmlns:a16="http://schemas.microsoft.com/office/drawing/2014/main" xmlns=""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xmlns=""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xmlns=""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xmlns=""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xmlns=""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xmlns=""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xmlns=""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xmlns=""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xmlns=""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xmlns=""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xmlns=""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3/13/2025</a:t>
            </a:fld>
            <a:endParaRPr lang="en-US"/>
          </a:p>
        </p:txBody>
      </p:sp>
      <p:sp>
        <p:nvSpPr>
          <p:cNvPr id="12" name="Footer Placeholder 4">
            <a:extLst>
              <a:ext uri="{FF2B5EF4-FFF2-40B4-BE49-F238E27FC236}">
                <a16:creationId xmlns:a16="http://schemas.microsoft.com/office/drawing/2014/main" xmlns=""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3/13/2025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C45E41-A1AF-488B-B0BD-65F8B7FDA7DF}"/>
              </a:ext>
            </a:extLst>
          </p:cNvPr>
          <p:cNvSpPr>
            <a:spLocks noGrp="1"/>
          </p:cNvSpPr>
          <p:nvPr>
            <p:ph type="ctrTitle"/>
          </p:nvPr>
        </p:nvSpPr>
        <p:spPr>
          <a:xfrm>
            <a:off x="566056" y="2260780"/>
            <a:ext cx="11205713" cy="1855310"/>
          </a:xfrm>
        </p:spPr>
        <p:txBody>
          <a:bodyPr/>
          <a:lstStyle/>
          <a:p>
            <a:r>
              <a:rPr lang="en-US">
                <a:latin typeface="Times New Roman" panose="02020603050405020304" pitchFamily="18" charset="0"/>
                <a:cs typeface="Times New Roman" panose="02020603050405020304" pitchFamily="18" charset="0"/>
              </a:rPr>
              <a:t>BĂM VÀ CÁC ỨNG DỤNG CỦA BĂM</a:t>
            </a:r>
            <a:endParaRPr lang="en-US"/>
          </a:p>
        </p:txBody>
      </p:sp>
      <p:sp>
        <p:nvSpPr>
          <p:cNvPr id="3" name="Subtitle 2">
            <a:extLst>
              <a:ext uri="{FF2B5EF4-FFF2-40B4-BE49-F238E27FC236}">
                <a16:creationId xmlns:a16="http://schemas.microsoft.com/office/drawing/2014/main" xmlns="" id="{F49537F2-C3B5-487E-AF04-318467A156F4}"/>
              </a:ext>
            </a:extLst>
          </p:cNvPr>
          <p:cNvSpPr>
            <a:spLocks noGrp="1"/>
          </p:cNvSpPr>
          <p:nvPr>
            <p:ph type="subTitle" idx="1"/>
          </p:nvPr>
        </p:nvSpPr>
        <p:spPr>
          <a:xfrm>
            <a:off x="641188" y="1899180"/>
            <a:ext cx="11205713" cy="1036706"/>
          </a:xfrm>
        </p:spPr>
        <p:txBody>
          <a:bodyPr>
            <a:normAutofit lnSpcReduction="10000"/>
          </a:bodyPr>
          <a:lstStyle/>
          <a:p>
            <a:r>
              <a:rPr lang="en-US" b="1">
                <a:latin typeface="Times New Roman" panose="02020603050405020304" pitchFamily="18" charset="0"/>
                <a:cs typeface="Times New Roman" panose="02020603050405020304" pitchFamily="18" charset="0"/>
              </a:rPr>
              <a:t>BÁO CÁO ATBMTT</a:t>
            </a:r>
          </a:p>
          <a:p>
            <a:r>
              <a:rPr lang="en-US" sz="2800" b="1">
                <a:latin typeface="Times New Roman" panose="02020603050405020304" pitchFamily="18" charset="0"/>
                <a:cs typeface="Times New Roman" panose="02020603050405020304" pitchFamily="18" charset="0"/>
              </a:rPr>
              <a:t>MÃ HỌC PHẦN: CT</a:t>
            </a:r>
          </a:p>
          <a:p>
            <a:endParaRPr lang="en-US" b="1">
              <a:latin typeface="Times New Roman" panose="02020603050405020304" pitchFamily="18" charset="0"/>
              <a:cs typeface="Times New Roman" panose="02020603050405020304" pitchFamily="18" charset="0"/>
            </a:endParaRPr>
          </a:p>
          <a:p>
            <a:endParaRPr lang="en-US"/>
          </a:p>
        </p:txBody>
      </p:sp>
      <p:sp>
        <p:nvSpPr>
          <p:cNvPr id="4" name="Text Placeholder 3">
            <a:extLst>
              <a:ext uri="{FF2B5EF4-FFF2-40B4-BE49-F238E27FC236}">
                <a16:creationId xmlns:a16="http://schemas.microsoft.com/office/drawing/2014/main" xmlns="" id="{8727A67E-F5E5-4E62-AFA1-B5747C25AED8}"/>
              </a:ext>
            </a:extLst>
          </p:cNvPr>
          <p:cNvSpPr>
            <a:spLocks noGrp="1"/>
          </p:cNvSpPr>
          <p:nvPr>
            <p:ph type="body" sz="quarter" idx="12"/>
          </p:nvPr>
        </p:nvSpPr>
        <p:spPr>
          <a:xfrm>
            <a:off x="4383656" y="4872174"/>
            <a:ext cx="3602104" cy="1589585"/>
          </a:xfrm>
        </p:spPr>
        <p:txBody>
          <a:bodyPr/>
          <a:lstStyle/>
          <a:p>
            <a:r>
              <a:rPr lang="en-US" b="1" i="1" u="sng">
                <a:latin typeface="Times New Roman" panose="02020603050405020304" pitchFamily="18" charset="0"/>
                <a:cs typeface="Times New Roman" panose="02020603050405020304" pitchFamily="18" charset="0"/>
              </a:rPr>
              <a:t>Thành viên nhóm:</a:t>
            </a:r>
            <a:endParaRPr lang="en-US" b="1" i="1">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Nguyễn Hoàng Điển B2113329</a:t>
            </a:r>
          </a:p>
          <a:p>
            <a:r>
              <a:rPr lang="en-US" b="1">
                <a:latin typeface="Times New Roman" panose="02020603050405020304" pitchFamily="18" charset="0"/>
                <a:cs typeface="Times New Roman" panose="02020603050405020304" pitchFamily="18" charset="0"/>
              </a:rPr>
              <a:t>Phan Minh Tài B2113341</a:t>
            </a:r>
          </a:p>
          <a:p>
            <a:r>
              <a:rPr lang="en-US" b="1">
                <a:latin typeface="Times New Roman" panose="02020603050405020304" pitchFamily="18" charset="0"/>
                <a:cs typeface="Times New Roman" panose="02020603050405020304" pitchFamily="18" charset="0"/>
              </a:rPr>
              <a:t>Lê Ngọc Tân B2113319</a:t>
            </a:r>
          </a:p>
          <a:p>
            <a:endParaRPr lang="en-US"/>
          </a:p>
        </p:txBody>
      </p:sp>
    </p:spTree>
    <p:extLst>
      <p:ext uri="{BB962C8B-B14F-4D97-AF65-F5344CB8AC3E}">
        <p14:creationId xmlns:p14="http://schemas.microsoft.com/office/powerpoint/2010/main" val="520877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8" y="452846"/>
            <a:ext cx="6278335" cy="613374"/>
          </a:xfrm>
        </p:spPr>
        <p:txBody>
          <a:bodyPr/>
          <a:lstStyle/>
          <a:p>
            <a:r>
              <a:rPr lang="en-US" dirty="0">
                <a:latin typeface="Times New Roman" panose="02020603050405020304" pitchFamily="18" charset="0"/>
                <a:cs typeface="Times New Roman" panose="02020603050405020304" pitchFamily="18" charset="0"/>
              </a:rPr>
              <a:t>2.1.1. </a:t>
            </a:r>
            <a:r>
              <a:rPr lang="en-US" dirty="0" err="1">
                <a:latin typeface="Times New Roman" panose="02020603050405020304" pitchFamily="18" charset="0"/>
                <a:cs typeface="Times New Roman" panose="02020603050405020304" pitchFamily="18" charset="0"/>
              </a:rPr>
              <a:t>Lịch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MD5</a:t>
            </a:r>
            <a:endParaRPr lang="en-US" dirty="0"/>
          </a:p>
        </p:txBody>
      </p:sp>
      <p:sp>
        <p:nvSpPr>
          <p:cNvPr id="6"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644979" y="1289787"/>
            <a:ext cx="11111592" cy="4658167"/>
          </a:xfrm>
        </p:spPr>
        <p:txBody>
          <a:bodyPr/>
          <a:lstStyle/>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rPr>
              <a:t>MD5 được phát triển bởi Giáo sư Ronald Rivest vào năm 1991, như một phần của họ các thuật toán băm MD (Message Digest). </a:t>
            </a:r>
          </a:p>
          <a:p>
            <a:pPr marL="457200" indent="-457200">
              <a:buFont typeface="Arial" panose="020B0604020202020204" pitchFamily="34" charset="0"/>
              <a:buChar char="•"/>
            </a:pPr>
            <a:endParaRPr lang="en-US" sz="2800" dirty="0">
              <a:solidFill>
                <a:schemeClr val="tx1"/>
              </a:solidFill>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rPr>
              <a:t>Vào năm 1996, người ta phát hiện lỗ </a:t>
            </a:r>
            <a:r>
              <a:rPr lang="vi-VN" sz="2800" dirty="0">
                <a:solidFill>
                  <a:schemeClr val="tx1"/>
                </a:solidFill>
                <a:latin typeface="Times New Roman" panose="02020603050405020304" pitchFamily="18" charset="0"/>
                <a:ea typeface="Times New Roman" panose="02020603050405020304" pitchFamily="18" charset="0"/>
              </a:rPr>
              <a:t>hỏng</a:t>
            </a:r>
            <a:r>
              <a:rPr lang="en-US" sz="2800" dirty="0">
                <a:solidFill>
                  <a:schemeClr val="tx1"/>
                </a:solidFill>
                <a:latin typeface="Times New Roman" panose="02020603050405020304" pitchFamily="18" charset="0"/>
                <a:ea typeface="Times New Roman" panose="02020603050405020304" pitchFamily="18" charset="0"/>
              </a:rPr>
              <a:t> trong MD5, trong khi vẫn chưa biết nó có phải là </a:t>
            </a:r>
            <a:r>
              <a:rPr lang="vi-VN" sz="2800" dirty="0">
                <a:solidFill>
                  <a:schemeClr val="tx1"/>
                </a:solidFill>
                <a:latin typeface="Times New Roman" panose="02020603050405020304" pitchFamily="18" charset="0"/>
                <a:ea typeface="Times New Roman" panose="02020603050405020304" pitchFamily="18" charset="0"/>
              </a:rPr>
              <a:t>lỗ</a:t>
            </a:r>
            <a:r>
              <a:rPr lang="en-US" sz="2800" dirty="0">
                <a:solidFill>
                  <a:schemeClr val="tx1"/>
                </a:solidFill>
                <a:latin typeface="Times New Roman" panose="02020603050405020304" pitchFamily="18" charset="0"/>
                <a:ea typeface="Times New Roman" panose="02020603050405020304" pitchFamily="18" charset="0"/>
              </a:rPr>
              <a:t> hỏng nghiêm trọng hay không. Những chuyên gia đã nghĩ đến những giải thuật khác, như SHA-1.</a:t>
            </a:r>
          </a:p>
          <a:p>
            <a:pPr marL="457200" indent="-457200">
              <a:buFont typeface="Arial" panose="020B0604020202020204" pitchFamily="34" charset="0"/>
              <a:buChar char="•"/>
            </a:pPr>
            <a:endParaRPr lang="en-US" sz="2800" dirty="0">
              <a:solidFill>
                <a:schemeClr val="tx1"/>
              </a:solidFill>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rPr>
              <a:t>Năm 2004 nhiều lỗ hỏng bị khám phá nhiều hơn khiến cho việc bảo mật của giải thuật này bị đặt nghi vấn. </a:t>
            </a:r>
          </a:p>
          <a:p>
            <a:pPr marL="457200" indent="-457200">
              <a:buFont typeface="Arial" panose="020B0604020202020204" pitchFamily="34" charset="0"/>
              <a:buChar char="•"/>
            </a:pPr>
            <a:endParaRPr lang="en-US" sz="2800" dirty="0">
              <a:solidFill>
                <a:schemeClr val="tx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18784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8" y="452846"/>
            <a:ext cx="7305947" cy="613374"/>
          </a:xfrm>
        </p:spPr>
        <p:txBody>
          <a:bodyPr/>
          <a:lstStyle/>
          <a:p>
            <a:r>
              <a:rPr lang="en-US" dirty="0">
                <a:latin typeface="Times New Roman" panose="02020603050405020304" pitchFamily="18" charset="0"/>
                <a:cs typeface="Times New Roman" panose="02020603050405020304" pitchFamily="18" charset="0"/>
              </a:rPr>
              <a:t>2.1.2 Hạn chế và lỗ hỏng của MD5</a:t>
            </a:r>
            <a:endParaRPr lang="en-US" dirty="0"/>
          </a:p>
        </p:txBody>
      </p:sp>
      <p:sp>
        <p:nvSpPr>
          <p:cNvPr id="6"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Dễ</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tấn</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công</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va</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chạm</a:t>
            </a:r>
            <a:r>
              <a:rPr lang="en-US" sz="2800" dirty="0">
                <a:solidFill>
                  <a:schemeClr val="tx1"/>
                </a:solidFill>
                <a:latin typeface="Times New Roman" panose="02020603050405020304" pitchFamily="18" charset="0"/>
                <a:ea typeface="Times New Roman" panose="02020603050405020304" pitchFamily="18" charset="0"/>
              </a:rPr>
              <a:t> (Collision Atack)</a:t>
            </a:r>
          </a:p>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Dễ</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tấn</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công</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dò</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ngược</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Preima</a:t>
            </a:r>
            <a:r>
              <a:rPr lang="en-US" sz="2800" dirty="0">
                <a:solidFill>
                  <a:schemeClr val="tx1"/>
                </a:solidFill>
                <a:latin typeface="Times New Roman" panose="02020603050405020304" pitchFamily="18" charset="0"/>
                <a:ea typeface="Times New Roman" panose="02020603050405020304" pitchFamily="18" charset="0"/>
              </a:rPr>
              <a:t> Atack)</a:t>
            </a: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rPr>
              <a:t>Không có cơ chế salt không còn phù hợp lưu trữ mật khẩu</a:t>
            </a:r>
          </a:p>
        </p:txBody>
      </p:sp>
    </p:spTree>
    <p:extLst>
      <p:ext uri="{BB962C8B-B14F-4D97-AF65-F5344CB8AC3E}">
        <p14:creationId xmlns:p14="http://schemas.microsoft.com/office/powerpoint/2010/main" val="3146606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pic>
        <p:nvPicPr>
          <p:cNvPr id="5" name="Picture 4" descr="https://images.viblo.asia/full/63418bec-fc6d-4612-bc2d-047d36c5f212.png"/>
          <p:cNvPicPr/>
          <p:nvPr/>
        </p:nvPicPr>
        <p:blipFill>
          <a:blip r:embed="rId2">
            <a:extLst>
              <a:ext uri="{28A0092B-C50C-407E-A947-70E740481C1C}">
                <a14:useLocalDpi xmlns:a14="http://schemas.microsoft.com/office/drawing/2010/main" val="0"/>
              </a:ext>
            </a:extLst>
          </a:blip>
          <a:srcRect/>
          <a:stretch>
            <a:fillRect/>
          </a:stretch>
        </p:blipFill>
        <p:spPr bwMode="auto">
          <a:xfrm>
            <a:off x="1532708" y="1698172"/>
            <a:ext cx="9144001" cy="4636854"/>
          </a:xfrm>
          <a:prstGeom prst="rect">
            <a:avLst/>
          </a:prstGeom>
          <a:noFill/>
          <a:ln>
            <a:solidFill>
              <a:schemeClr val="tx1"/>
            </a:solidFill>
          </a:ln>
        </p:spPr>
      </p:pic>
      <p:sp>
        <p:nvSpPr>
          <p:cNvPr id="6"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862693" y="1115617"/>
            <a:ext cx="11102884" cy="582555"/>
          </a:xfrm>
        </p:spPr>
        <p:txBody>
          <a:bodyPr/>
          <a:lstStyle/>
          <a:p>
            <a:pPr marL="457200" indent="-457200">
              <a:buFont typeface="Arial" panose="020B0604020202020204" pitchFamily="34" charset="0"/>
              <a:buChar char="•"/>
            </a:pPr>
            <a:r>
              <a:rPr lang="en-US" sz="2800" smtClean="0">
                <a:solidFill>
                  <a:schemeClr val="tx1"/>
                </a:solidFill>
                <a:latin typeface="Times New Roman" panose="02020603050405020304" pitchFamily="18" charset="0"/>
                <a:ea typeface="Times New Roman" panose="02020603050405020304" pitchFamily="18" charset="0"/>
              </a:rPr>
              <a:t>Sơ đồ tổng quan về nguyên lý hoạt động của MD5:</a:t>
            </a:r>
            <a:endParaRPr lang="en-US" sz="2800" dirty="0">
              <a:solidFill>
                <a:schemeClr val="tx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35795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644979" y="1289788"/>
            <a:ext cx="11102884" cy="582555"/>
          </a:xfrm>
        </p:spPr>
        <p:txBody>
          <a:bodyPr/>
          <a:lstStyle/>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rPr>
              <a:t>Bước 1: Thêm các </a:t>
            </a:r>
            <a:r>
              <a:rPr lang="en-US" sz="2800">
                <a:solidFill>
                  <a:schemeClr val="tx1"/>
                </a:solidFill>
                <a:latin typeface="Times New Roman" panose="02020603050405020304" pitchFamily="18" charset="0"/>
                <a:ea typeface="Times New Roman" panose="02020603050405020304" pitchFamily="18" charset="0"/>
              </a:rPr>
              <a:t>bit </a:t>
            </a:r>
            <a:r>
              <a:rPr lang="en-US" sz="2800" smtClean="0">
                <a:solidFill>
                  <a:schemeClr val="tx1"/>
                </a:solidFill>
                <a:latin typeface="Times New Roman" panose="02020603050405020304" pitchFamily="18" charset="0"/>
                <a:ea typeface="Times New Roman" panose="02020603050405020304" pitchFamily="18" charset="0"/>
              </a:rPr>
              <a:t>đệm.</a:t>
            </a:r>
            <a:endParaRPr lang="en-US" sz="2800" dirty="0">
              <a:solidFill>
                <a:schemeClr val="tx1"/>
              </a:solidFill>
              <a:latin typeface="Times New Roman" panose="02020603050405020304" pitchFamily="18" charset="0"/>
              <a:ea typeface="Times New Roman" panose="02020603050405020304" pitchFamily="18" charset="0"/>
            </a:endParaRPr>
          </a:p>
        </p:txBody>
      </p:sp>
      <p:pic>
        <p:nvPicPr>
          <p:cNvPr id="7" name="Picture 6"/>
          <p:cNvPicPr/>
          <p:nvPr/>
        </p:nvPicPr>
        <p:blipFill>
          <a:blip r:embed="rId2"/>
          <a:stretch>
            <a:fillRect/>
          </a:stretch>
        </p:blipFill>
        <p:spPr>
          <a:xfrm>
            <a:off x="6935288" y="2099990"/>
            <a:ext cx="4951912" cy="3872865"/>
          </a:xfrm>
          <a:prstGeom prst="rect">
            <a:avLst/>
          </a:prstGeom>
          <a:ln>
            <a:solidFill>
              <a:schemeClr val="tx1"/>
            </a:solidFill>
          </a:ln>
        </p:spPr>
      </p:pic>
      <p:sp>
        <p:nvSpPr>
          <p:cNvPr id="8" name="Subtitle 4">
            <a:extLst>
              <a:ext uri="{FF2B5EF4-FFF2-40B4-BE49-F238E27FC236}">
                <a16:creationId xmlns:a16="http://schemas.microsoft.com/office/drawing/2014/main" xmlns="" id="{3C4A362E-937E-69DB-344A-0ABB82ECFE06}"/>
              </a:ext>
            </a:extLst>
          </p:cNvPr>
          <p:cNvSpPr txBox="1">
            <a:spLocks/>
          </p:cNvSpPr>
          <p:nvPr/>
        </p:nvSpPr>
        <p:spPr>
          <a:xfrm>
            <a:off x="644978" y="1872342"/>
            <a:ext cx="6113418" cy="4328160"/>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altLang="en-US" sz="2400">
                <a:solidFill>
                  <a:schemeClr val="tx1"/>
                </a:solidFill>
                <a:latin typeface="Times New Roman" panose="02020603050405020304" pitchFamily="18" charset="0"/>
                <a:cs typeface="Times New Roman" panose="02020603050405020304" pitchFamily="18" charset="0"/>
              </a:rPr>
              <a:t>Do thuật toán MD5 hoạt động trên các khối dữ liệu có kích thước cố định là 512-bit, thông điệp đầu vào cần được mở rộng sao cho tổng độ dài của nó chia hết cho </a:t>
            </a:r>
            <a:r>
              <a:rPr lang="en-US" altLang="en-US" sz="2400">
                <a:solidFill>
                  <a:schemeClr val="tx1"/>
                </a:solidFill>
                <a:latin typeface="Times New Roman" panose="02020603050405020304" pitchFamily="18" charset="0"/>
                <a:cs typeface="Times New Roman" panose="02020603050405020304" pitchFamily="18" charset="0"/>
              </a:rPr>
              <a:t>512</a:t>
            </a:r>
            <a:r>
              <a:rPr lang="en-US" altLang="en-US" sz="2400" smtClean="0">
                <a:solidFill>
                  <a:schemeClr val="tx1"/>
                </a:solidFill>
                <a:latin typeface="Times New Roman" panose="02020603050405020304" pitchFamily="18" charset="0"/>
                <a:cs typeface="Times New Roman" panose="02020603050405020304" pitchFamily="18" charset="0"/>
              </a:rPr>
              <a:t>.</a:t>
            </a:r>
          </a:p>
          <a:p>
            <a:pPr lvl="0" eaLnBrk="0" fontAlgn="base" hangingPunct="0">
              <a:lnSpc>
                <a:spcPct val="100000"/>
              </a:lnSpc>
              <a:spcBef>
                <a:spcPct val="0"/>
              </a:spcBef>
              <a:spcAft>
                <a:spcPct val="0"/>
              </a:spcAft>
            </a:pPr>
            <a:endParaRPr lang="en-US" altLang="en-US" sz="2400">
              <a:solidFill>
                <a:schemeClr val="tx1"/>
              </a:solidFill>
              <a:latin typeface="Times New Roman" panose="02020603050405020304" pitchFamily="18" charset="0"/>
              <a:cs typeface="Times New Roman" panose="02020603050405020304" pitchFamily="18" charset="0"/>
            </a:endParaRPr>
          </a:p>
          <a:p>
            <a:pPr lvl="1" algn="l" eaLnBrk="0" fontAlgn="base" hangingPunct="0">
              <a:lnSpc>
                <a:spcPct val="100000"/>
              </a:lnSpc>
              <a:spcBef>
                <a:spcPct val="0"/>
              </a:spcBef>
              <a:spcAft>
                <a:spcPct val="0"/>
              </a:spcAft>
              <a:buFontTx/>
              <a:buChar char="•"/>
            </a:pPr>
            <a:r>
              <a:rPr lang="en-US" altLang="en-US" sz="2400">
                <a:solidFill>
                  <a:schemeClr val="tx1"/>
                </a:solidFill>
                <a:latin typeface="Times New Roman" panose="02020603050405020304" pitchFamily="18" charset="0"/>
                <a:cs typeface="Times New Roman" panose="02020603050405020304" pitchFamily="18" charset="0"/>
              </a:rPr>
              <a:t>Đầu tiên, một bit 1 sẽ được thêm vào ngay sau thông điệp gốc</a:t>
            </a:r>
            <a:r>
              <a:rPr lang="en-US" altLang="en-US" sz="2400">
                <a:solidFill>
                  <a:schemeClr val="tx1"/>
                </a:solidFill>
                <a:latin typeface="Times New Roman" panose="02020603050405020304" pitchFamily="18" charset="0"/>
                <a:cs typeface="Times New Roman" panose="02020603050405020304" pitchFamily="18" charset="0"/>
              </a:rPr>
              <a:t>. </a:t>
            </a:r>
            <a:endParaRPr lang="en-US" altLang="en-US" sz="2400" smtClean="0">
              <a:solidFill>
                <a:schemeClr val="tx1"/>
              </a:solidFill>
              <a:latin typeface="Times New Roman" panose="02020603050405020304" pitchFamily="18" charset="0"/>
              <a:cs typeface="Times New Roman" panose="02020603050405020304" pitchFamily="18" charset="0"/>
            </a:endParaRPr>
          </a:p>
          <a:p>
            <a:pPr lvl="1" algn="l" eaLnBrk="0" fontAlgn="base" hangingPunct="0">
              <a:lnSpc>
                <a:spcPct val="100000"/>
              </a:lnSpc>
              <a:spcBef>
                <a:spcPct val="0"/>
              </a:spcBef>
              <a:spcAft>
                <a:spcPct val="0"/>
              </a:spcAft>
              <a:buFontTx/>
              <a:buChar char="•"/>
            </a:pPr>
            <a:endParaRPr lang="en-US" altLang="en-US" sz="2400">
              <a:solidFill>
                <a:schemeClr val="tx1"/>
              </a:solidFill>
              <a:latin typeface="Times New Roman" panose="02020603050405020304" pitchFamily="18" charset="0"/>
              <a:cs typeface="Times New Roman" panose="02020603050405020304" pitchFamily="18" charset="0"/>
            </a:endParaRPr>
          </a:p>
          <a:p>
            <a:pPr lvl="1" algn="l" eaLnBrk="0" fontAlgn="base" hangingPunct="0">
              <a:lnSpc>
                <a:spcPct val="100000"/>
              </a:lnSpc>
              <a:spcBef>
                <a:spcPct val="0"/>
              </a:spcBef>
              <a:spcAft>
                <a:spcPct val="0"/>
              </a:spcAft>
              <a:buFontTx/>
              <a:buChar char="•"/>
            </a:pPr>
            <a:r>
              <a:rPr lang="en-US" altLang="en-US" sz="2400">
                <a:solidFill>
                  <a:schemeClr val="tx1"/>
                </a:solidFill>
                <a:latin typeface="Times New Roman" panose="02020603050405020304" pitchFamily="18" charset="0"/>
                <a:cs typeface="Times New Roman" panose="02020603050405020304" pitchFamily="18" charset="0"/>
              </a:rPr>
              <a:t>Tiếp theo, các bit 0 được thêm vào liên tiếp cho đến khi độ dài thông điệp đạt 448-bit (tức là thiếu 64-bit để đạt </a:t>
            </a:r>
            <a:r>
              <a:rPr lang="en-US" altLang="en-US" sz="2400">
                <a:solidFill>
                  <a:schemeClr val="tx1"/>
                </a:solidFill>
                <a:latin typeface="Times New Roman" panose="02020603050405020304" pitchFamily="18" charset="0"/>
                <a:cs typeface="Times New Roman" panose="02020603050405020304" pitchFamily="18" charset="0"/>
              </a:rPr>
              <a:t>512-bit</a:t>
            </a:r>
            <a:r>
              <a:rPr lang="en-US" altLang="en-US" sz="2400" smtClean="0">
                <a:solidFill>
                  <a:schemeClr val="tx1"/>
                </a:solidFill>
                <a:latin typeface="Times New Roman" panose="02020603050405020304" pitchFamily="18" charset="0"/>
                <a:cs typeface="Times New Roman" panose="02020603050405020304" pitchFamily="18" charset="0"/>
              </a:rPr>
              <a:t>).</a:t>
            </a:r>
            <a:endParaRPr lang="en-US" altLang="en-US" sz="24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85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644978" y="1091940"/>
            <a:ext cx="11102884" cy="1601458"/>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rPr>
              <a:t> 2: </a:t>
            </a:r>
            <a:r>
              <a:rPr lang="en-US" sz="2800" err="1">
                <a:solidFill>
                  <a:schemeClr val="tx1"/>
                </a:solidFill>
                <a:latin typeface="Times New Roman" panose="02020603050405020304" pitchFamily="18" charset="0"/>
                <a:ea typeface="Times New Roman" panose="02020603050405020304" pitchFamily="18" charset="0"/>
              </a:rPr>
              <a:t>Thêm</a:t>
            </a:r>
            <a:r>
              <a:rPr lang="en-US" sz="2800">
                <a:solidFill>
                  <a:schemeClr val="tx1"/>
                </a:solidFill>
                <a:latin typeface="Times New Roman" panose="02020603050405020304" pitchFamily="18" charset="0"/>
                <a:ea typeface="Times New Roman" panose="02020603050405020304" pitchFamily="18" charset="0"/>
              </a:rPr>
              <a:t> </a:t>
            </a:r>
            <a:r>
              <a:rPr lang="en-US" sz="2800" smtClean="0">
                <a:solidFill>
                  <a:schemeClr val="tx1"/>
                </a:solidFill>
                <a:latin typeface="Times New Roman" panose="02020603050405020304" pitchFamily="18" charset="0"/>
                <a:ea typeface="Times New Roman" panose="02020603050405020304" pitchFamily="18" charset="0"/>
              </a:rPr>
              <a:t>các bit độ dài.</a:t>
            </a:r>
          </a:p>
          <a:p>
            <a:r>
              <a:rPr lang="en-US" sz="2800">
                <a:solidFill>
                  <a:schemeClr val="tx1"/>
                </a:solidFill>
                <a:latin typeface="Times New Roman" panose="02020603050405020304" pitchFamily="18" charset="0"/>
                <a:ea typeface="Times New Roman" panose="02020603050405020304" pitchFamily="18" charset="0"/>
              </a:rPr>
              <a:t>	</a:t>
            </a:r>
            <a:r>
              <a:rPr lang="en-US" sz="2400">
                <a:solidFill>
                  <a:schemeClr val="tx1"/>
                </a:solidFill>
                <a:latin typeface="Times New Roman" panose="02020603050405020304" pitchFamily="18" charset="0"/>
                <a:cs typeface="Times New Roman" panose="02020603050405020304" pitchFamily="18" charset="0"/>
              </a:rPr>
              <a:t>T</a:t>
            </a:r>
            <a:r>
              <a:rPr lang="vi-VN" sz="2400">
                <a:solidFill>
                  <a:schemeClr val="tx1"/>
                </a:solidFill>
                <a:latin typeface="Times New Roman" panose="02020603050405020304" pitchFamily="18" charset="0"/>
                <a:cs typeface="Times New Roman" panose="02020603050405020304" pitchFamily="18" charset="0"/>
              </a:rPr>
              <a:t>hêm </a:t>
            </a:r>
            <a:r>
              <a:rPr lang="vi-VN" sz="2400">
                <a:solidFill>
                  <a:schemeClr val="tx1"/>
                </a:solidFill>
                <a:latin typeface="Times New Roman" panose="02020603050405020304" pitchFamily="18" charset="0"/>
                <a:cs typeface="Times New Roman" panose="02020603050405020304" pitchFamily="18" charset="0"/>
              </a:rPr>
              <a:t>bit độ dài vào đầu ra của bước đầu tiên theo cách sao cho tổng số bit là bội số hoàn hảo của 512. Nói một cách đơn giản, ở đây chúng ta thêm 64 bit làm bit độ dài vào đầu ra của bước </a:t>
            </a:r>
            <a:r>
              <a:rPr lang="vi-VN" sz="2400">
                <a:solidFill>
                  <a:schemeClr val="tx1"/>
                </a:solidFill>
                <a:latin typeface="Times New Roman" panose="02020603050405020304" pitchFamily="18" charset="0"/>
                <a:cs typeface="Times New Roman" panose="02020603050405020304" pitchFamily="18" charset="0"/>
              </a:rPr>
              <a:t>đầu </a:t>
            </a:r>
            <a:r>
              <a:rPr lang="vi-VN" sz="2400" smtClean="0">
                <a:solidFill>
                  <a:schemeClr val="tx1"/>
                </a:solidFill>
                <a:latin typeface="Times New Roman" panose="02020603050405020304" pitchFamily="18" charset="0"/>
                <a:cs typeface="Times New Roman" panose="02020603050405020304" pitchFamily="18" charset="0"/>
              </a:rPr>
              <a:t>tiên</a:t>
            </a:r>
            <a:r>
              <a:rPr lang="en-US" sz="240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3652156" y="2719118"/>
            <a:ext cx="4856118" cy="3698693"/>
          </a:xfrm>
          <a:prstGeom prst="rect">
            <a:avLst/>
          </a:prstGeom>
          <a:ln>
            <a:solidFill>
              <a:schemeClr val="tx1"/>
            </a:solidFill>
          </a:ln>
        </p:spPr>
      </p:pic>
    </p:spTree>
    <p:extLst>
      <p:ext uri="{BB962C8B-B14F-4D97-AF65-F5344CB8AC3E}">
        <p14:creationId xmlns:p14="http://schemas.microsoft.com/office/powerpoint/2010/main" val="176300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644979" y="1289788"/>
            <a:ext cx="11102884" cy="1052818"/>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rPr>
              <a:t> 3: </a:t>
            </a:r>
            <a:r>
              <a:rPr lang="en-US" sz="2800" dirty="0" err="1">
                <a:solidFill>
                  <a:schemeClr val="tx1"/>
                </a:solidFill>
                <a:latin typeface="Times New Roman" panose="02020603050405020304" pitchFamily="18" charset="0"/>
                <a:ea typeface="Times New Roman" panose="02020603050405020304" pitchFamily="18" charset="0"/>
              </a:rPr>
              <a:t>Phân</a:t>
            </a:r>
            <a:r>
              <a:rPr lang="en-US" sz="2800" dirty="0">
                <a:solidFill>
                  <a:schemeClr val="tx1"/>
                </a:solidFill>
                <a:latin typeface="Times New Roman" panose="02020603050405020304" pitchFamily="18" charset="0"/>
                <a:ea typeface="Times New Roman" panose="02020603050405020304" pitchFamily="18" charset="0"/>
              </a:rPr>
              <a:t> chia </a:t>
            </a:r>
            <a:r>
              <a:rPr lang="en-US" sz="2800" dirty="0" err="1">
                <a:solidFill>
                  <a:schemeClr val="tx1"/>
                </a:solidFill>
                <a:latin typeface="Times New Roman" panose="02020603050405020304" pitchFamily="18" charset="0"/>
                <a:ea typeface="Times New Roman" panose="02020603050405020304" pitchFamily="18" charset="0"/>
              </a:rPr>
              <a:t>thông</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điệp</a:t>
            </a:r>
            <a:r>
              <a:rPr lang="en-US" sz="2800" dirty="0">
                <a:solidFill>
                  <a:schemeClr val="tx1"/>
                </a:solidFill>
                <a:latin typeface="Times New Roman" panose="02020603050405020304" pitchFamily="18" charset="0"/>
                <a:ea typeface="Times New Roman" panose="02020603050405020304" pitchFamily="18" charset="0"/>
              </a:rPr>
              <a:t>.</a:t>
            </a:r>
          </a:p>
          <a:p>
            <a:r>
              <a:rPr lang="en-US" sz="2400">
                <a:solidFill>
                  <a:schemeClr val="tx1"/>
                </a:solidFill>
                <a:latin typeface="Times New Roman" panose="02020603050405020304" pitchFamily="18" charset="0"/>
                <a:ea typeface="Times New Roman" panose="02020603050405020304" pitchFamily="18" charset="0"/>
              </a:rPr>
              <a:t>	</a:t>
            </a:r>
            <a:r>
              <a:rPr lang="vi-VN" sz="2400">
                <a:solidFill>
                  <a:schemeClr val="tx1"/>
                </a:solidFill>
                <a:latin typeface="+mj-lt"/>
              </a:rPr>
              <a:t>Thông điệp đã được bổ sung và chia thành các khối 512 bit.</a:t>
            </a:r>
          </a:p>
        </p:txBody>
      </p:sp>
      <p:pic>
        <p:nvPicPr>
          <p:cNvPr id="2" name="Picture 1"/>
          <p:cNvPicPr>
            <a:picLocks noChangeAspect="1"/>
          </p:cNvPicPr>
          <p:nvPr/>
        </p:nvPicPr>
        <p:blipFill>
          <a:blip r:embed="rId2"/>
          <a:stretch>
            <a:fillRect/>
          </a:stretch>
        </p:blipFill>
        <p:spPr>
          <a:xfrm>
            <a:off x="1768648" y="2566174"/>
            <a:ext cx="8542301" cy="3336522"/>
          </a:xfrm>
          <a:prstGeom prst="rect">
            <a:avLst/>
          </a:prstGeom>
          <a:ln>
            <a:solidFill>
              <a:schemeClr val="tx1"/>
            </a:solidFill>
          </a:ln>
        </p:spPr>
      </p:pic>
    </p:spTree>
    <p:extLst>
      <p:ext uri="{BB962C8B-B14F-4D97-AF65-F5344CB8AC3E}">
        <p14:creationId xmlns:p14="http://schemas.microsoft.com/office/powerpoint/2010/main" val="1278538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644979" y="1289787"/>
            <a:ext cx="11102884" cy="4031149"/>
          </a:xfrm>
        </p:spPr>
        <p:txBody>
          <a:bodyPr/>
          <a:lstStyle/>
          <a:p>
            <a:pPr marL="457200" indent="-457200">
              <a:buFont typeface="Arial" panose="020B0604020202020204" pitchFamily="34" charset="0"/>
              <a:buChar char="•"/>
            </a:pPr>
            <a:r>
              <a:rPr lang="en-US" sz="2800">
                <a:solidFill>
                  <a:schemeClr val="tx1"/>
                </a:solidFill>
                <a:latin typeface="Times New Roman" panose="02020603050405020304" pitchFamily="18" charset="0"/>
                <a:ea typeface="Times New Roman" panose="02020603050405020304" pitchFamily="18" charset="0"/>
              </a:rPr>
              <a:t>Bước 4: Khởi tạo bộ đệm MD.</a:t>
            </a:r>
          </a:p>
          <a:p>
            <a:r>
              <a:rPr lang="en-US" sz="2400">
                <a:solidFill>
                  <a:schemeClr val="tx1"/>
                </a:solidFill>
                <a:latin typeface="Times New Roman" panose="02020603050405020304" pitchFamily="18" charset="0"/>
                <a:ea typeface="Times New Roman" panose="02020603050405020304" pitchFamily="18" charset="0"/>
              </a:rPr>
              <a:t>	Bộ đệm bốn từ (A, B, C, D) được sử dụng để tính toán bản tóm </a:t>
            </a:r>
            <a:r>
              <a:rPr lang="en-US" sz="2400" smtClean="0">
                <a:solidFill>
                  <a:schemeClr val="tx1"/>
                </a:solidFill>
                <a:latin typeface="Times New Roman" panose="02020603050405020304" pitchFamily="18" charset="0"/>
                <a:ea typeface="Times New Roman" panose="02020603050405020304" pitchFamily="18" charset="0"/>
              </a:rPr>
              <a:t>thông điệp</a:t>
            </a:r>
            <a:r>
              <a:rPr lang="en-US" sz="2400" smtClean="0">
                <a:solidFill>
                  <a:schemeClr val="tx1"/>
                </a:solidFill>
                <a:latin typeface="Times New Roman" panose="02020603050405020304" pitchFamily="18" charset="0"/>
                <a:ea typeface="Times New Roman" panose="02020603050405020304" pitchFamily="18" charset="0"/>
              </a:rPr>
              <a:t>. </a:t>
            </a:r>
            <a:r>
              <a:rPr lang="en-US" sz="2400">
                <a:solidFill>
                  <a:schemeClr val="tx1"/>
                </a:solidFill>
                <a:latin typeface="Times New Roman" panose="02020603050405020304" pitchFamily="18" charset="0"/>
                <a:ea typeface="Times New Roman" panose="02020603050405020304" pitchFamily="18" charset="0"/>
              </a:rPr>
              <a:t>Ở đây, mỗi từ A, B, C, D là một thanh ghi 32 bit. Các thanh ghi này được khởi tạo thành các giá trị sau theo hệ thập lục phân (hexadecimal).</a:t>
            </a:r>
          </a:p>
          <a:p>
            <a:pPr lvl="1" indent="269875" algn="just">
              <a:lnSpc>
                <a:spcPct val="120000"/>
              </a:lnSpc>
              <a:spcBef>
                <a:spcPts val="600"/>
              </a:spcBef>
            </a:pPr>
            <a:r>
              <a:rPr lang="en-US" sz="2400">
                <a:latin typeface="Times New Roman" panose="02020603050405020304" pitchFamily="18" charset="0"/>
                <a:ea typeface="Times New Roman" panose="02020603050405020304" pitchFamily="18" charset="0"/>
              </a:rPr>
              <a:t>+ Từ A: 01 23 45 67</a:t>
            </a:r>
          </a:p>
          <a:p>
            <a:pPr lvl="1" indent="269875" algn="just">
              <a:lnSpc>
                <a:spcPct val="120000"/>
              </a:lnSpc>
              <a:spcBef>
                <a:spcPts val="600"/>
              </a:spcBef>
            </a:pPr>
            <a:r>
              <a:rPr lang="en-US" sz="2400">
                <a:latin typeface="Times New Roman" panose="02020603050405020304" pitchFamily="18" charset="0"/>
                <a:ea typeface="Times New Roman" panose="02020603050405020304" pitchFamily="18" charset="0"/>
              </a:rPr>
              <a:t>+ Từ B: 89 ab cd ef</a:t>
            </a:r>
          </a:p>
          <a:p>
            <a:pPr lvl="1" indent="269875" algn="just">
              <a:lnSpc>
                <a:spcPct val="120000"/>
              </a:lnSpc>
              <a:spcBef>
                <a:spcPts val="600"/>
              </a:spcBef>
            </a:pPr>
            <a:r>
              <a:rPr lang="en-US" sz="2400">
                <a:latin typeface="Times New Roman" panose="02020603050405020304" pitchFamily="18" charset="0"/>
                <a:ea typeface="Times New Roman" panose="02020603050405020304" pitchFamily="18" charset="0"/>
              </a:rPr>
              <a:t>+ Từ C: fe dc ba 98</a:t>
            </a:r>
          </a:p>
          <a:p>
            <a:pPr lvl="1" indent="269875" algn="just">
              <a:lnSpc>
                <a:spcPct val="120000"/>
              </a:lnSpc>
              <a:spcBef>
                <a:spcPts val="600"/>
              </a:spcBef>
            </a:pPr>
            <a:r>
              <a:rPr lang="en-US" sz="2400">
                <a:latin typeface="Times New Roman" panose="02020603050405020304" pitchFamily="18" charset="0"/>
                <a:ea typeface="Times New Roman" panose="02020603050405020304" pitchFamily="18" charset="0"/>
              </a:rPr>
              <a:t>+ Từ D: 76 54 32 10</a:t>
            </a:r>
          </a:p>
          <a:p>
            <a:endParaRPr lang="en-US" sz="2400">
              <a:solidFill>
                <a:schemeClr val="tx1"/>
              </a:solidFill>
              <a:latin typeface="Times New Roman" panose="02020603050405020304" pitchFamily="18" charset="0"/>
              <a:ea typeface="Times New Roman" panose="02020603050405020304" pitchFamily="18" charset="0"/>
            </a:endParaRPr>
          </a:p>
          <a:p>
            <a:endParaRPr lang="en-US" sz="2400">
              <a:solidFill>
                <a:schemeClr val="tx1"/>
              </a:solidFill>
            </a:endParaRPr>
          </a:p>
        </p:txBody>
      </p:sp>
    </p:spTree>
    <p:extLst>
      <p:ext uri="{BB962C8B-B14F-4D97-AF65-F5344CB8AC3E}">
        <p14:creationId xmlns:p14="http://schemas.microsoft.com/office/powerpoint/2010/main" val="1739065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a:solidFill>
                  <a:schemeClr val="tx1"/>
                </a:solidFill>
                <a:latin typeface="Times New Roman" panose="02020603050405020304" pitchFamily="18" charset="0"/>
                <a:ea typeface="Times New Roman" panose="02020603050405020304" pitchFamily="18" charset="0"/>
              </a:rPr>
              <a:t>Bước 5: Xử </a:t>
            </a:r>
            <a:r>
              <a:rPr lang="en-US" sz="2800" smtClean="0">
                <a:solidFill>
                  <a:schemeClr val="tx1"/>
                </a:solidFill>
                <a:latin typeface="Times New Roman" panose="02020603050405020304" pitchFamily="18" charset="0"/>
                <a:ea typeface="Times New Roman" panose="02020603050405020304" pitchFamily="18" charset="0"/>
              </a:rPr>
              <a:t>lý từng khối</a:t>
            </a:r>
            <a:r>
              <a:rPr lang="en-US" sz="2800" smtClean="0">
                <a:solidFill>
                  <a:schemeClr val="tx1"/>
                </a:solidFill>
                <a:latin typeface="Times New Roman" panose="02020603050405020304" pitchFamily="18" charset="0"/>
                <a:ea typeface="Times New Roman" panose="02020603050405020304" pitchFamily="18" charset="0"/>
              </a:rPr>
              <a:t> 512-bit.</a:t>
            </a:r>
            <a:endParaRPr lang="en-US" altLang="en-US" sz="2400">
              <a:solidFill>
                <a:schemeClr val="tx1"/>
              </a:solidFill>
              <a:latin typeface="Arial" panose="020B0604020202020204" pitchFamily="34" charset="0"/>
            </a:endParaRPr>
          </a:p>
          <a:p>
            <a:pPr lvl="1" algn="l" eaLnBrk="0" fontAlgn="base" hangingPunct="0">
              <a:lnSpc>
                <a:spcPct val="100000"/>
              </a:lnSpc>
              <a:spcBef>
                <a:spcPct val="0"/>
              </a:spcBef>
              <a:spcAft>
                <a:spcPct val="0"/>
              </a:spcAft>
              <a:buFontTx/>
              <a:buChar char="•"/>
            </a:pPr>
            <a:r>
              <a:rPr lang="en-US" altLang="en-US" sz="2800" smtClean="0">
                <a:latin typeface="Times New Roman" panose="02020603050405020304" pitchFamily="18" charset="0"/>
                <a:cs typeface="Times New Roman" panose="02020603050405020304" pitchFamily="18" charset="0"/>
              </a:rPr>
              <a:t>Chạy </a:t>
            </a:r>
            <a:r>
              <a:rPr lang="en-US" altLang="en-US" sz="2800">
                <a:latin typeface="Times New Roman" panose="02020603050405020304" pitchFamily="18" charset="0"/>
                <a:cs typeface="Times New Roman" panose="02020603050405020304" pitchFamily="18" charset="0"/>
              </a:rPr>
              <a:t>vòng lặp chính gồm 4 vòng, mỗi vòng có 16 phép toán. </a:t>
            </a:r>
          </a:p>
          <a:p>
            <a:pPr lvl="1" algn="l" eaLnBrk="0" fontAlgn="base" hangingPunct="0">
              <a:lnSpc>
                <a:spcPct val="100000"/>
              </a:lnSpc>
              <a:spcBef>
                <a:spcPct val="0"/>
              </a:spcBef>
              <a:spcAft>
                <a:spcPct val="0"/>
              </a:spcAft>
              <a:buFontTx/>
              <a:buChar char="•"/>
            </a:pPr>
            <a:r>
              <a:rPr lang="en-US" altLang="en-US" sz="2800">
                <a:latin typeface="Times New Roman" panose="02020603050405020304" pitchFamily="18" charset="0"/>
                <a:cs typeface="Times New Roman" panose="02020603050405020304" pitchFamily="18" charset="0"/>
              </a:rPr>
              <a:t> Sử dụng các hàm phi tuyến để biến đổi dữ liệu, đầu vào mỗi hàm là 3 từ (</a:t>
            </a:r>
            <a:r>
              <a:rPr lang="en-US" altLang="en-US" sz="2800">
                <a:latin typeface="Times New Roman" panose="02020603050405020304" pitchFamily="18" charset="0"/>
                <a:cs typeface="Times New Roman" panose="02020603050405020304" pitchFamily="18" charset="0"/>
              </a:rPr>
              <a:t>word</a:t>
            </a:r>
            <a:r>
              <a:rPr lang="en-US" altLang="en-US" sz="2800" smtClean="0">
                <a:latin typeface="Times New Roman" panose="02020603050405020304" pitchFamily="18" charset="0"/>
                <a:cs typeface="Times New Roman" panose="02020603050405020304" pitchFamily="18" charset="0"/>
              </a:rPr>
              <a:t>), mỗi vòng lập chính sử dụng 1 hàm phi tuyến. </a:t>
            </a:r>
            <a:endParaRPr lang="en-US" sz="2400">
              <a:latin typeface="Times New Roman" panose="02020603050405020304" pitchFamily="18" charset="0"/>
              <a:ea typeface="Times New Roman" panose="02020603050405020304" pitchFamily="18" charset="0"/>
            </a:endParaRPr>
          </a:p>
        </p:txBody>
      </p:sp>
      <p:pic>
        <p:nvPicPr>
          <p:cNvPr id="7" name="Picture 6"/>
          <p:cNvPicPr/>
          <p:nvPr/>
        </p:nvPicPr>
        <p:blipFill>
          <a:blip r:embed="rId2"/>
          <a:stretch>
            <a:fillRect/>
          </a:stretch>
        </p:blipFill>
        <p:spPr>
          <a:xfrm>
            <a:off x="890452" y="3346254"/>
            <a:ext cx="4717867" cy="1748246"/>
          </a:xfrm>
          <a:prstGeom prst="rect">
            <a:avLst/>
          </a:prstGeom>
        </p:spPr>
      </p:pic>
      <p:pic>
        <p:nvPicPr>
          <p:cNvPr id="3" name="Picture 2">
            <a:extLst>
              <a:ext uri="{FF2B5EF4-FFF2-40B4-BE49-F238E27FC236}">
                <a16:creationId xmlns:a16="http://schemas.microsoft.com/office/drawing/2014/main" xmlns="" id="{BF8BBC5F-D6A1-348D-CA53-CB058FE6836E}"/>
              </a:ext>
            </a:extLst>
          </p:cNvPr>
          <p:cNvPicPr>
            <a:picLocks noChangeAspect="1"/>
          </p:cNvPicPr>
          <p:nvPr/>
        </p:nvPicPr>
        <p:blipFill>
          <a:blip r:embed="rId3"/>
          <a:stretch>
            <a:fillRect/>
          </a:stretch>
        </p:blipFill>
        <p:spPr>
          <a:xfrm>
            <a:off x="5608319" y="3878169"/>
            <a:ext cx="6355702" cy="915652"/>
          </a:xfrm>
          <a:prstGeom prst="rect">
            <a:avLst/>
          </a:prstGeom>
          <a:ln>
            <a:solidFill>
              <a:schemeClr val="tx1"/>
            </a:solidFill>
          </a:ln>
        </p:spPr>
      </p:pic>
      <p:sp>
        <p:nvSpPr>
          <p:cNvPr id="8" name="Subtitle 4">
            <a:extLst>
              <a:ext uri="{FF2B5EF4-FFF2-40B4-BE49-F238E27FC236}">
                <a16:creationId xmlns:a16="http://schemas.microsoft.com/office/drawing/2014/main" xmlns="" id="{3C4A362E-937E-69DB-344A-0ABB82ECFE06}"/>
              </a:ext>
            </a:extLst>
          </p:cNvPr>
          <p:cNvSpPr txBox="1">
            <a:spLocks/>
          </p:cNvSpPr>
          <p:nvPr/>
        </p:nvSpPr>
        <p:spPr>
          <a:xfrm>
            <a:off x="5608319" y="3315244"/>
            <a:ext cx="5478703" cy="531915"/>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Char char="•"/>
            </a:pPr>
            <a:r>
              <a:rPr lang="en-US" sz="2400" smtClean="0">
                <a:latin typeface="Times New Roman" panose="02020603050405020304" pitchFamily="18" charset="0"/>
                <a:ea typeface="Times New Roman" panose="02020603050405020304" pitchFamily="18" charset="0"/>
              </a:rPr>
              <a:t>Công thứ minh họa 1 phép toán:</a:t>
            </a:r>
            <a:endParaRPr lang="en-US" sz="240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12453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8" y="452846"/>
            <a:ext cx="7305947" cy="613374"/>
          </a:xfrm>
        </p:spPr>
        <p:txBody>
          <a:bodyPr/>
          <a:lstStyle/>
          <a:p>
            <a:r>
              <a:rPr lang="en-US" dirty="0">
                <a:latin typeface="Times New Roman" panose="02020603050405020304" pitchFamily="18" charset="0"/>
                <a:cs typeface="Times New Roman" panose="02020603050405020304" pitchFamily="18" charset="0"/>
              </a:rPr>
              <a:t>2.1.3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MD5</a:t>
            </a:r>
            <a:endParaRPr lang="en-US" dirty="0"/>
          </a:p>
        </p:txBody>
      </p:sp>
      <p:sp>
        <p:nvSpPr>
          <p:cNvPr id="7"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801731" y="1063099"/>
            <a:ext cx="6435091" cy="481582"/>
          </a:xfrm>
        </p:spPr>
        <p:txBody>
          <a:bodyPr/>
          <a:lstStyle/>
          <a:p>
            <a:pPr marL="342900" indent="-342900">
              <a:buFont typeface="Wingdings" panose="05000000000000000000" pitchFamily="2" charset="2"/>
              <a:buChar char="Ø"/>
            </a:pPr>
            <a:r>
              <a:rPr lang="en-US" sz="2400" smtClean="0">
                <a:solidFill>
                  <a:schemeClr val="tx1"/>
                </a:solidFill>
                <a:latin typeface="Times New Roman" panose="02020603050405020304" pitchFamily="18" charset="0"/>
                <a:ea typeface="Times New Roman" panose="02020603050405020304" pitchFamily="18" charset="0"/>
              </a:rPr>
              <a:t>Sơ đồ quy trình hoạt động của 1 block 512 bits:</a:t>
            </a:r>
            <a:endParaRPr lang="en-US" sz="2400">
              <a:solidFill>
                <a:schemeClr val="tx1"/>
              </a:solidFill>
              <a:latin typeface="Times New Roman" panose="02020603050405020304" pitchFamily="18" charset="0"/>
              <a:ea typeface="Times New Roman" panose="02020603050405020304" pitchFamily="18" charset="0"/>
            </a:endParaRPr>
          </a:p>
        </p:txBody>
      </p:sp>
      <p:pic>
        <p:nvPicPr>
          <p:cNvPr id="10" name="Picture 4" descr="Nguyên lý hoạt động chung của MD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9813" y="1544681"/>
            <a:ext cx="4370425" cy="48735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490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CF21FAE-9C2E-1292-D984-F7BA5B908BC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C58CF288-8928-51AC-7384-E3D103301152}"/>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pic>
        <p:nvPicPr>
          <p:cNvPr id="6" name="Picture 5" descr="https://images.viblo.asia/full/48d7e916-6d46-4835-9016-5a58e26f658d.png"/>
          <p:cNvPicPr/>
          <p:nvPr/>
        </p:nvPicPr>
        <p:blipFill>
          <a:blip r:embed="rId2">
            <a:extLst>
              <a:ext uri="{28A0092B-C50C-407E-A947-70E740481C1C}">
                <a14:useLocalDpi xmlns:a14="http://schemas.microsoft.com/office/drawing/2010/main" val="0"/>
              </a:ext>
            </a:extLst>
          </a:blip>
          <a:srcRect/>
          <a:stretch>
            <a:fillRect/>
          </a:stretch>
        </p:blipFill>
        <p:spPr bwMode="auto">
          <a:xfrm>
            <a:off x="3146244" y="1544681"/>
            <a:ext cx="5867126" cy="4639781"/>
          </a:xfrm>
          <a:prstGeom prst="rect">
            <a:avLst/>
          </a:prstGeom>
          <a:noFill/>
          <a:ln>
            <a:solidFill>
              <a:schemeClr val="tx1"/>
            </a:solidFill>
          </a:ln>
        </p:spPr>
      </p:pic>
      <p:sp>
        <p:nvSpPr>
          <p:cNvPr id="7"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801731" y="1063099"/>
            <a:ext cx="7410452" cy="481582"/>
          </a:xfrm>
        </p:spPr>
        <p:txBody>
          <a:bodyPr/>
          <a:lstStyle/>
          <a:p>
            <a:pPr marL="342900" indent="-342900">
              <a:buFont typeface="Wingdings" panose="05000000000000000000" pitchFamily="2" charset="2"/>
              <a:buChar char="Ø"/>
            </a:pPr>
            <a:r>
              <a:rPr lang="en-US" sz="2400" smtClean="0">
                <a:solidFill>
                  <a:schemeClr val="tx1"/>
                </a:solidFill>
                <a:latin typeface="Times New Roman" panose="02020603050405020304" pitchFamily="18" charset="0"/>
                <a:ea typeface="Times New Roman" panose="02020603050405020304" pitchFamily="18" charset="0"/>
              </a:rPr>
              <a:t>Sơ đồ hoạt động của 1 phép toán trong 64 phép toán:</a:t>
            </a:r>
            <a:endParaRPr lang="en-US" sz="2400">
              <a:solidFill>
                <a:schemeClr val="tx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76295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E1C98C-59A6-490B-83BD-EE1E10A5BA9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PHÂN CÔNG CÔNG VIỆC</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570535486"/>
              </p:ext>
            </p:extLst>
          </p:nvPr>
        </p:nvGraphicFramePr>
        <p:xfrm>
          <a:off x="343988" y="1164772"/>
          <a:ext cx="11364686" cy="5156648"/>
        </p:xfrm>
        <a:graphic>
          <a:graphicData uri="http://schemas.openxmlformats.org/drawingml/2006/table">
            <a:tbl>
              <a:tblPr firstRow="1" bandRow="1">
                <a:tableStyleId>{5C22544A-7EE6-4342-B048-85BDC9FD1C3A}</a:tableStyleId>
              </a:tblPr>
              <a:tblGrid>
                <a:gridCol w="2841171">
                  <a:extLst>
                    <a:ext uri="{9D8B030D-6E8A-4147-A177-3AD203B41FA5}">
                      <a16:colId xmlns:a16="http://schemas.microsoft.com/office/drawing/2014/main" xmlns="" val="20000"/>
                    </a:ext>
                  </a:extLst>
                </a:gridCol>
                <a:gridCol w="2841171">
                  <a:extLst>
                    <a:ext uri="{9D8B030D-6E8A-4147-A177-3AD203B41FA5}">
                      <a16:colId xmlns:a16="http://schemas.microsoft.com/office/drawing/2014/main" xmlns="" val="20001"/>
                    </a:ext>
                  </a:extLst>
                </a:gridCol>
                <a:gridCol w="4475474">
                  <a:extLst>
                    <a:ext uri="{9D8B030D-6E8A-4147-A177-3AD203B41FA5}">
                      <a16:colId xmlns:a16="http://schemas.microsoft.com/office/drawing/2014/main" xmlns="" val="20002"/>
                    </a:ext>
                  </a:extLst>
                </a:gridCol>
                <a:gridCol w="1206870">
                  <a:extLst>
                    <a:ext uri="{9D8B030D-6E8A-4147-A177-3AD203B41FA5}">
                      <a16:colId xmlns:a16="http://schemas.microsoft.com/office/drawing/2014/main" xmlns="" val="20003"/>
                    </a:ext>
                  </a:extLst>
                </a:gridCol>
              </a:tblGrid>
              <a:tr h="903218">
                <a:tc>
                  <a:txBody>
                    <a:bodyPr/>
                    <a:lstStyle/>
                    <a:p>
                      <a:pPr algn="ctr"/>
                      <a:r>
                        <a:rPr lang="en-US" sz="2000">
                          <a:latin typeface="Times New Roman" panose="02020603050405020304" pitchFamily="18" charset="0"/>
                          <a:cs typeface="Times New Roman" panose="02020603050405020304" pitchFamily="18" charset="0"/>
                        </a:rPr>
                        <a:t>MSSV</a:t>
                      </a:r>
                    </a:p>
                  </a:txBody>
                  <a:tcPr anchor="ctr"/>
                </a:tc>
                <a:tc>
                  <a:txBody>
                    <a:bodyPr/>
                    <a:lstStyle/>
                    <a:p>
                      <a:pPr algn="ctr"/>
                      <a:r>
                        <a:rPr lang="en-US" sz="2000">
                          <a:latin typeface="Times New Roman" panose="02020603050405020304" pitchFamily="18" charset="0"/>
                          <a:cs typeface="Times New Roman" panose="02020603050405020304" pitchFamily="18" charset="0"/>
                        </a:rPr>
                        <a:t>Họ</a:t>
                      </a:r>
                      <a:r>
                        <a:rPr lang="en-US" sz="2000" baseline="0">
                          <a:latin typeface="Times New Roman" panose="02020603050405020304" pitchFamily="18" charset="0"/>
                          <a:cs typeface="Times New Roman" panose="02020603050405020304" pitchFamily="18" charset="0"/>
                        </a:rPr>
                        <a:t> và Tên</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a:latin typeface="Times New Roman" panose="02020603050405020304" pitchFamily="18" charset="0"/>
                          <a:cs typeface="Times New Roman" panose="02020603050405020304" pitchFamily="18" charset="0"/>
                        </a:rPr>
                        <a:t>Công</a:t>
                      </a:r>
                      <a:r>
                        <a:rPr lang="en-US" sz="2000" baseline="0">
                          <a:latin typeface="Times New Roman" panose="02020603050405020304" pitchFamily="18" charset="0"/>
                          <a:cs typeface="Times New Roman" panose="02020603050405020304" pitchFamily="18" charset="0"/>
                        </a:rPr>
                        <a:t> việc</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a:latin typeface="Times New Roman" panose="02020603050405020304" pitchFamily="18" charset="0"/>
                          <a:cs typeface="Times New Roman" panose="02020603050405020304" pitchFamily="18" charset="0"/>
                        </a:rPr>
                        <a:t>Mức</a:t>
                      </a:r>
                      <a:r>
                        <a:rPr lang="en-US" sz="2000" baseline="0">
                          <a:latin typeface="Times New Roman" panose="02020603050405020304" pitchFamily="18" charset="0"/>
                          <a:cs typeface="Times New Roman" panose="02020603050405020304" pitchFamily="18" charset="0"/>
                        </a:rPr>
                        <a:t> độ hoàn thành</a:t>
                      </a: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xmlns="" val="10000"/>
                  </a:ext>
                </a:extLst>
              </a:tr>
              <a:tr h="1377212">
                <a:tc>
                  <a:txBody>
                    <a:bodyPr/>
                    <a:lstStyle/>
                    <a:p>
                      <a:pPr algn="ctr"/>
                      <a:r>
                        <a:rPr lang="en-US" sz="2000">
                          <a:latin typeface="Times New Roman" panose="02020603050405020304" pitchFamily="18" charset="0"/>
                          <a:cs typeface="Times New Roman" panose="02020603050405020304" pitchFamily="18" charset="0"/>
                        </a:rPr>
                        <a:t>B2113341</a:t>
                      </a:r>
                    </a:p>
                  </a:txBody>
                  <a:tcPr anchor="ctr"/>
                </a:tc>
                <a:tc>
                  <a:txBody>
                    <a:bodyPr/>
                    <a:lstStyle/>
                    <a:p>
                      <a:pPr algn="ctr"/>
                      <a:r>
                        <a:rPr lang="en-US" sz="2000">
                          <a:latin typeface="Times New Roman" panose="02020603050405020304" pitchFamily="18" charset="0"/>
                          <a:cs typeface="Times New Roman" panose="02020603050405020304" pitchFamily="18" charset="0"/>
                        </a:rPr>
                        <a:t>Phan</a:t>
                      </a:r>
                      <a:r>
                        <a:rPr lang="en-US" sz="2000" baseline="0">
                          <a:latin typeface="Times New Roman" panose="02020603050405020304" pitchFamily="18" charset="0"/>
                          <a:cs typeface="Times New Roman" panose="02020603050405020304" pitchFamily="18" charset="0"/>
                        </a:rPr>
                        <a:t> Minh Tài</a:t>
                      </a:r>
                      <a:endParaRPr lang="en-US" sz="2000">
                        <a:latin typeface="Times New Roman" panose="02020603050405020304" pitchFamily="18" charset="0"/>
                        <a:cs typeface="Times New Roman" panose="02020603050405020304" pitchFamily="18" charset="0"/>
                      </a:endParaRPr>
                    </a:p>
                  </a:txBody>
                  <a:tcPr anchor="ctr"/>
                </a:tc>
                <a:tc>
                  <a:txBody>
                    <a:bodyPr/>
                    <a:lstStyle/>
                    <a:p>
                      <a:pPr marL="342900" indent="-342900">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Tìm</a:t>
                      </a:r>
                      <a:r>
                        <a:rPr lang="en-US" sz="2000" baseline="0">
                          <a:latin typeface="Times New Roman" panose="02020603050405020304" pitchFamily="18" charset="0"/>
                          <a:cs typeface="Times New Roman" panose="02020603050405020304" pitchFamily="18" charset="0"/>
                        </a:rPr>
                        <a:t> hiểu về giải thuật Argon2</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Word</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a:t>
                      </a:r>
                      <a:r>
                        <a:rPr lang="en-US" sz="2000" baseline="0" smtClean="0">
                          <a:latin typeface="Times New Roman" panose="02020603050405020304" pitchFamily="18" charset="0"/>
                          <a:cs typeface="Times New Roman" panose="02020603050405020304" pitchFamily="18" charset="0"/>
                        </a:rPr>
                        <a:t>PP</a:t>
                      </a:r>
                    </a:p>
                    <a:p>
                      <a:pPr marL="342900" indent="-342900">
                        <a:buFont typeface="Wingdings" panose="05000000000000000000" pitchFamily="2" charset="2"/>
                        <a:buChar char="ü"/>
                      </a:pPr>
                      <a:r>
                        <a:rPr lang="en-US" sz="2000" baseline="0" smtClean="0">
                          <a:latin typeface="Times New Roman" panose="02020603050405020304" pitchFamily="18" charset="0"/>
                          <a:cs typeface="Times New Roman" panose="02020603050405020304" pitchFamily="18" charset="0"/>
                        </a:rPr>
                        <a:t>Xây dựng giao diện</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US" sz="2000">
                          <a:latin typeface="Times New Roman" panose="02020603050405020304" pitchFamily="18" charset="0"/>
                          <a:cs typeface="Times New Roman" panose="02020603050405020304" pitchFamily="18" charset="0"/>
                        </a:rPr>
                        <a:t>100%</a:t>
                      </a:r>
                    </a:p>
                  </a:txBody>
                  <a:tcPr anchor="ctr"/>
                </a:tc>
                <a:extLst>
                  <a:ext uri="{0D108BD9-81ED-4DB2-BD59-A6C34878D82A}">
                    <a16:rowId xmlns:a16="http://schemas.microsoft.com/office/drawing/2014/main" xmlns="" val="10001"/>
                  </a:ext>
                </a:extLst>
              </a:tr>
              <a:tr h="1386798">
                <a:tc>
                  <a:txBody>
                    <a:bodyPr/>
                    <a:lstStyle/>
                    <a:p>
                      <a:pPr algn="ctr"/>
                      <a:r>
                        <a:rPr lang="en-US" sz="2000">
                          <a:latin typeface="Times New Roman" panose="02020603050405020304" pitchFamily="18" charset="0"/>
                          <a:cs typeface="Times New Roman" panose="02020603050405020304" pitchFamily="18" charset="0"/>
                        </a:rPr>
                        <a:t>B2113329</a:t>
                      </a:r>
                    </a:p>
                  </a:txBody>
                  <a:tcPr anchor="ctr"/>
                </a:tc>
                <a:tc>
                  <a:txBody>
                    <a:bodyPr/>
                    <a:lstStyle/>
                    <a:p>
                      <a:pPr algn="ctr"/>
                      <a:r>
                        <a:rPr lang="en-US" sz="2000">
                          <a:latin typeface="Times New Roman" panose="02020603050405020304" pitchFamily="18" charset="0"/>
                          <a:cs typeface="Times New Roman" panose="02020603050405020304" pitchFamily="18" charset="0"/>
                        </a:rPr>
                        <a:t>Nguyễn</a:t>
                      </a:r>
                      <a:r>
                        <a:rPr lang="en-US" sz="2000" baseline="0">
                          <a:latin typeface="Times New Roman" panose="02020603050405020304" pitchFamily="18" charset="0"/>
                          <a:cs typeface="Times New Roman" panose="02020603050405020304" pitchFamily="18" charset="0"/>
                        </a:rPr>
                        <a:t> Hoàng Điển</a:t>
                      </a:r>
                      <a:endParaRPr lang="en-US" sz="2000">
                        <a:latin typeface="Times New Roman" panose="02020603050405020304" pitchFamily="18" charset="0"/>
                        <a:cs typeface="Times New Roman" panose="02020603050405020304" pitchFamily="18" charset="0"/>
                      </a:endParaRPr>
                    </a:p>
                  </a:txBody>
                  <a:tcPr anchor="ctr"/>
                </a:tc>
                <a:tc>
                  <a:txBody>
                    <a:bodyPr/>
                    <a:lstStyle/>
                    <a:p>
                      <a:pPr marL="342900" indent="-342900">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Tìm</a:t>
                      </a:r>
                      <a:r>
                        <a:rPr lang="en-US" sz="2000" baseline="0">
                          <a:latin typeface="Times New Roman" panose="02020603050405020304" pitchFamily="18" charset="0"/>
                          <a:cs typeface="Times New Roman" panose="02020603050405020304" pitchFamily="18" charset="0"/>
                        </a:rPr>
                        <a:t> hiểu về giải thuật MD5</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Word</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PP</a:t>
                      </a:r>
                      <a:endParaRPr lang="en-US" sz="2000">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aseline="0" smtClean="0">
                          <a:latin typeface="Times New Roman" panose="02020603050405020304" pitchFamily="18" charset="0"/>
                          <a:cs typeface="Times New Roman" panose="02020603050405020304" pitchFamily="18" charset="0"/>
                        </a:rPr>
                        <a:t>Xây dựng giao diện</a:t>
                      </a:r>
                      <a:endParaRPr lang="en-US" sz="2000" smtClean="0">
                        <a:latin typeface="Times New Roman" panose="02020603050405020304" pitchFamily="18" charset="0"/>
                        <a:cs typeface="Times New Roman" panose="02020603050405020304" pitchFamily="18" charset="0"/>
                      </a:endParaRPr>
                    </a:p>
                  </a:txBody>
                  <a:tcPr/>
                </a:tc>
                <a:tc>
                  <a:txBody>
                    <a:bodyPr/>
                    <a:lstStyle/>
                    <a:p>
                      <a:pPr algn="ctr"/>
                      <a:r>
                        <a:rPr lang="en-US" sz="2000">
                          <a:latin typeface="Times New Roman" panose="02020603050405020304" pitchFamily="18" charset="0"/>
                          <a:cs typeface="Times New Roman" panose="02020603050405020304" pitchFamily="18" charset="0"/>
                        </a:rPr>
                        <a:t>100%</a:t>
                      </a:r>
                    </a:p>
                  </a:txBody>
                  <a:tcPr anchor="ctr"/>
                </a:tc>
                <a:extLst>
                  <a:ext uri="{0D108BD9-81ED-4DB2-BD59-A6C34878D82A}">
                    <a16:rowId xmlns:a16="http://schemas.microsoft.com/office/drawing/2014/main" xmlns="" val="10002"/>
                  </a:ext>
                </a:extLst>
              </a:tr>
              <a:tr h="1386798">
                <a:tc>
                  <a:txBody>
                    <a:bodyPr/>
                    <a:lstStyle/>
                    <a:p>
                      <a:pPr algn="ctr"/>
                      <a:r>
                        <a:rPr lang="en-US" sz="2000">
                          <a:latin typeface="Times New Roman" panose="02020603050405020304" pitchFamily="18" charset="0"/>
                          <a:cs typeface="Times New Roman" panose="02020603050405020304" pitchFamily="18" charset="0"/>
                        </a:rPr>
                        <a:t>B2113319</a:t>
                      </a:r>
                    </a:p>
                  </a:txBody>
                  <a:tcPr anchor="ctr"/>
                </a:tc>
                <a:tc>
                  <a:txBody>
                    <a:bodyPr/>
                    <a:lstStyle/>
                    <a:p>
                      <a:pPr algn="ctr"/>
                      <a:r>
                        <a:rPr lang="en-US" sz="2000">
                          <a:latin typeface="Times New Roman" panose="02020603050405020304" pitchFamily="18" charset="0"/>
                          <a:cs typeface="Times New Roman" panose="02020603050405020304" pitchFamily="18" charset="0"/>
                        </a:rPr>
                        <a:t>Lê</a:t>
                      </a:r>
                      <a:r>
                        <a:rPr lang="en-US" sz="2000" baseline="0">
                          <a:latin typeface="Times New Roman" panose="02020603050405020304" pitchFamily="18" charset="0"/>
                          <a:cs typeface="Times New Roman" panose="02020603050405020304" pitchFamily="18" charset="0"/>
                        </a:rPr>
                        <a:t> Ngọc Tân</a:t>
                      </a:r>
                      <a:endParaRPr lang="en-US" sz="2000">
                        <a:latin typeface="Times New Roman" panose="02020603050405020304" pitchFamily="18" charset="0"/>
                        <a:cs typeface="Times New Roman" panose="02020603050405020304" pitchFamily="18" charset="0"/>
                      </a:endParaRPr>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a:latin typeface="Times New Roman" panose="02020603050405020304" pitchFamily="18" charset="0"/>
                          <a:cs typeface="Times New Roman" panose="02020603050405020304" pitchFamily="18" charset="0"/>
                        </a:rPr>
                        <a:t>Tìm</a:t>
                      </a:r>
                      <a:r>
                        <a:rPr lang="en-US" sz="2000" baseline="0">
                          <a:latin typeface="Times New Roman" panose="02020603050405020304" pitchFamily="18" charset="0"/>
                          <a:cs typeface="Times New Roman" panose="02020603050405020304" pitchFamily="18" charset="0"/>
                        </a:rPr>
                        <a:t> hiểu về giải thuật SHA-256</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Word</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PP</a:t>
                      </a:r>
                      <a:endParaRPr lang="en-US" sz="2000">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US" sz="2000">
                          <a:latin typeface="Times New Roman" panose="02020603050405020304" pitchFamily="18" charset="0"/>
                          <a:cs typeface="Times New Roman" panose="02020603050405020304" pitchFamily="18" charset="0"/>
                        </a:rPr>
                        <a:t>100%</a:t>
                      </a:r>
                    </a:p>
                  </a:txBody>
                  <a:tcPr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70620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644978" y="1211411"/>
            <a:ext cx="10954838" cy="2324269"/>
          </a:xfrm>
        </p:spPr>
        <p:txBody>
          <a:bodyPr/>
          <a:lstStyle/>
          <a:p>
            <a:pPr marL="457200" indent="-457200">
              <a:buFont typeface="Arial" panose="020B0604020202020204" pitchFamily="34" charset="0"/>
              <a:buChar char="•"/>
            </a:pPr>
            <a:r>
              <a:rPr lang="en-US" sz="2800">
                <a:solidFill>
                  <a:schemeClr val="tx1"/>
                </a:solidFill>
                <a:latin typeface="Times New Roman" panose="02020603050405020304" pitchFamily="18" charset="0"/>
                <a:ea typeface="Times New Roman" panose="02020603050405020304" pitchFamily="18" charset="0"/>
              </a:rPr>
              <a:t>Bước 6: Đầu ra.</a:t>
            </a:r>
          </a:p>
          <a:p>
            <a:pPr marL="800100" lvl="1" indent="-342900" algn="just">
              <a:lnSpc>
                <a:spcPct val="120000"/>
              </a:lnSpc>
              <a:spcBef>
                <a:spcPts val="600"/>
              </a:spcBef>
              <a:buFont typeface="Wingdings" panose="05000000000000000000" pitchFamily="2" charset="2"/>
              <a:buChar char="Ø"/>
            </a:pPr>
            <a:r>
              <a:rPr lang="en-US" sz="2400" smtClean="0">
                <a:solidFill>
                  <a:schemeClr val="tx1"/>
                </a:solidFill>
                <a:latin typeface="Times New Roman" panose="02020603050405020304" pitchFamily="18" charset="0"/>
                <a:ea typeface="Times New Roman" panose="02020603050405020304" pitchFamily="18" charset="0"/>
              </a:rPr>
              <a:t>Thông </a:t>
            </a:r>
            <a:r>
              <a:rPr lang="en-US" sz="2400">
                <a:solidFill>
                  <a:schemeClr val="tx1"/>
                </a:solidFill>
                <a:latin typeface="Times New Roman" panose="02020603050405020304" pitchFamily="18" charset="0"/>
                <a:ea typeface="Times New Roman" panose="02020603050405020304" pitchFamily="18" charset="0"/>
              </a:rPr>
              <a:t>báo thông báo được tạo ra dưới dạng đầu ra là A, B, C, </a:t>
            </a:r>
            <a:r>
              <a:rPr lang="en-US" sz="2400" smtClean="0">
                <a:solidFill>
                  <a:schemeClr val="tx1"/>
                </a:solidFill>
                <a:latin typeface="Times New Roman" panose="02020603050405020304" pitchFamily="18" charset="0"/>
                <a:ea typeface="Times New Roman" panose="02020603050405020304" pitchFamily="18" charset="0"/>
              </a:rPr>
              <a:t>D. </a:t>
            </a:r>
          </a:p>
          <a:p>
            <a:pPr marL="800100" lvl="1" indent="-342900" algn="just">
              <a:lnSpc>
                <a:spcPct val="120000"/>
              </a:lnSpc>
              <a:spcBef>
                <a:spcPts val="600"/>
              </a:spcBef>
              <a:buFont typeface="Wingdings" panose="05000000000000000000" pitchFamily="2" charset="2"/>
              <a:buChar char="Ø"/>
            </a:pPr>
            <a:r>
              <a:rPr lang="vi-VN" sz="2400">
                <a:latin typeface="+mj-lt"/>
              </a:rPr>
              <a:t>Sau mỗi khối 512 bit được xử lý, giá trị của các bộ đệm A, B, C, D được cập nhật. Các giá trị mới này sẽ được sử dụng để xử lý khối </a:t>
            </a:r>
            <a:r>
              <a:rPr lang="vi-VN" sz="2400">
                <a:latin typeface="+mj-lt"/>
              </a:rPr>
              <a:t>tiếp </a:t>
            </a:r>
            <a:r>
              <a:rPr lang="vi-VN" sz="2400" smtClean="0">
                <a:latin typeface="+mj-lt"/>
              </a:rPr>
              <a:t>theo</a:t>
            </a:r>
            <a:endParaRPr lang="vi-VN" sz="2400">
              <a:latin typeface="+mj-lt"/>
            </a:endParaRPr>
          </a:p>
        </p:txBody>
      </p:sp>
      <p:pic>
        <p:nvPicPr>
          <p:cNvPr id="7" name="Picture 6"/>
          <p:cNvPicPr>
            <a:picLocks noChangeAspect="1"/>
          </p:cNvPicPr>
          <p:nvPr/>
        </p:nvPicPr>
        <p:blipFill>
          <a:blip r:embed="rId2"/>
          <a:stretch>
            <a:fillRect/>
          </a:stretch>
        </p:blipFill>
        <p:spPr>
          <a:xfrm>
            <a:off x="3233522" y="3248296"/>
            <a:ext cx="5777750" cy="3088955"/>
          </a:xfrm>
          <a:prstGeom prst="rect">
            <a:avLst/>
          </a:prstGeom>
        </p:spPr>
      </p:pic>
    </p:spTree>
    <p:extLst>
      <p:ext uri="{BB962C8B-B14F-4D97-AF65-F5344CB8AC3E}">
        <p14:creationId xmlns:p14="http://schemas.microsoft.com/office/powerpoint/2010/main" val="2571706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6"/>
            <a:ext cx="5555524" cy="613374"/>
          </a:xfrm>
        </p:spPr>
        <p:txBody>
          <a:bodyPr/>
          <a:lstStyle/>
          <a:p>
            <a:r>
              <a:rPr lang="en-US">
                <a:latin typeface="Times New Roman" panose="02020603050405020304" pitchFamily="18" charset="0"/>
                <a:cs typeface="Times New Roman" panose="02020603050405020304" pitchFamily="18" charset="0"/>
              </a:rPr>
              <a:t>2.2. Giải thuật SHA-256</a:t>
            </a:r>
            <a:endParaRPr lang="en-US"/>
          </a:p>
        </p:txBody>
      </p:sp>
      <p:sp>
        <p:nvSpPr>
          <p:cNvPr id="2" name="TextBox 1">
            <a:extLst>
              <a:ext uri="{FF2B5EF4-FFF2-40B4-BE49-F238E27FC236}">
                <a16:creationId xmlns:a16="http://schemas.microsoft.com/office/drawing/2014/main" xmlns="" id="{C17D5750-6FBC-2FFB-7BC5-6DC7CD8633B9}"/>
              </a:ext>
            </a:extLst>
          </p:cNvPr>
          <p:cNvSpPr txBox="1"/>
          <p:nvPr/>
        </p:nvSpPr>
        <p:spPr>
          <a:xfrm>
            <a:off x="989045" y="1296955"/>
            <a:ext cx="3452326" cy="2308324"/>
          </a:xfrm>
          <a:prstGeom prst="rect">
            <a:avLst/>
          </a:prstGeom>
          <a:noFill/>
        </p:spPr>
        <p:txBody>
          <a:bodyPr wrap="square" rtlCol="0">
            <a:spAutoFit/>
          </a:bodyPr>
          <a:lstStyle/>
          <a:p>
            <a:r>
              <a:rPr lang="vi-VN" sz="2400" b="0" i="0" u="none" strike="noStrike" dirty="0">
                <a:solidFill>
                  <a:srgbClr val="000000"/>
                </a:solidFill>
                <a:effectLst/>
                <a:latin typeface="Times New Roman" panose="02020603050405020304" pitchFamily="18" charset="0"/>
              </a:rPr>
              <a:t>Thuật toán băm SHA-256 </a:t>
            </a:r>
            <a:r>
              <a:rPr lang="en-US" sz="2400" b="0" i="0" u="none" strike="noStrike" dirty="0">
                <a:solidFill>
                  <a:srgbClr val="000000"/>
                </a:solidFill>
                <a:effectLst/>
                <a:latin typeface="Times New Roman" panose="02020603050405020304" pitchFamily="18" charset="0"/>
              </a:rPr>
              <a:t>là </a:t>
            </a:r>
            <a:r>
              <a:rPr lang="en-US" sz="2400" b="0" i="0" u="none" strike="noStrike" dirty="0" err="1">
                <a:solidFill>
                  <a:srgbClr val="000000"/>
                </a:solidFill>
                <a:effectLst/>
                <a:latin typeface="Times New Roman" panose="02020603050405020304" pitchFamily="18" charset="0"/>
              </a:rPr>
              <a:t>một</a:t>
            </a:r>
            <a:r>
              <a:rPr lang="en-US" sz="2400" b="0" i="0" u="none" strike="noStrike" dirty="0">
                <a:solidFill>
                  <a:srgbClr val="000000"/>
                </a:solidFill>
                <a:effectLst/>
                <a:latin typeface="Times New Roman" panose="02020603050405020304" pitchFamily="18" charset="0"/>
              </a:rPr>
              <a:t> </a:t>
            </a:r>
            <a:r>
              <a:rPr lang="en-US" sz="2400" b="0" i="0" u="none" strike="noStrike" dirty="0" err="1">
                <a:solidFill>
                  <a:srgbClr val="000000"/>
                </a:solidFill>
                <a:effectLst/>
                <a:latin typeface="Times New Roman" panose="02020603050405020304" pitchFamily="18" charset="0"/>
              </a:rPr>
              <a:t>trong</a:t>
            </a:r>
            <a:r>
              <a:rPr lang="en-US" sz="2400" b="0" i="0" u="none" strike="noStrike" dirty="0">
                <a:solidFill>
                  <a:srgbClr val="000000"/>
                </a:solidFill>
                <a:effectLst/>
                <a:latin typeface="Times New Roman" panose="02020603050405020304" pitchFamily="18" charset="0"/>
              </a:rPr>
              <a:t> </a:t>
            </a:r>
            <a:r>
              <a:rPr lang="en-US" sz="2400" b="0" i="0" u="none" strike="noStrike" dirty="0" err="1">
                <a:solidFill>
                  <a:srgbClr val="000000"/>
                </a:solidFill>
                <a:effectLst/>
                <a:latin typeface="Times New Roman" panose="02020603050405020304" pitchFamily="18" charset="0"/>
              </a:rPr>
              <a:t>các</a:t>
            </a:r>
            <a:r>
              <a:rPr lang="en-US" sz="2400" b="0" i="0" u="none" strike="noStrike" dirty="0">
                <a:solidFill>
                  <a:srgbClr val="000000"/>
                </a:solidFill>
                <a:effectLst/>
                <a:latin typeface="Times New Roman" panose="02020603050405020304" pitchFamily="18" charset="0"/>
              </a:rPr>
              <a:t> </a:t>
            </a:r>
            <a:r>
              <a:rPr lang="en-US" sz="2400" b="0" i="0" u="none" strike="noStrike" dirty="0" err="1">
                <a:solidFill>
                  <a:srgbClr val="000000"/>
                </a:solidFill>
                <a:effectLst/>
                <a:latin typeface="Times New Roman" panose="02020603050405020304" pitchFamily="18" charset="0"/>
              </a:rPr>
              <a:t>giải</a:t>
            </a:r>
            <a:r>
              <a:rPr lang="en-US" sz="2400" b="0" i="0" u="none" strike="noStrike" dirty="0">
                <a:solidFill>
                  <a:srgbClr val="000000"/>
                </a:solidFill>
                <a:effectLst/>
                <a:latin typeface="Times New Roman" panose="02020603050405020304" pitchFamily="18" charset="0"/>
              </a:rPr>
              <a:t> </a:t>
            </a:r>
            <a:r>
              <a:rPr lang="en-US" sz="2400" b="0" i="0" u="none" strike="noStrike" dirty="0" err="1">
                <a:solidFill>
                  <a:srgbClr val="000000"/>
                </a:solidFill>
                <a:effectLst/>
                <a:latin typeface="Times New Roman" panose="02020603050405020304" pitchFamily="18" charset="0"/>
              </a:rPr>
              <a:t>thuật</a:t>
            </a:r>
            <a:r>
              <a:rPr lang="en-US" sz="2400" b="0" i="0" u="none" strike="noStrike" dirty="0">
                <a:solidFill>
                  <a:srgbClr val="000000"/>
                </a:solidFill>
                <a:effectLst/>
                <a:latin typeface="Times New Roman" panose="02020603050405020304" pitchFamily="18" charset="0"/>
              </a:rPr>
              <a:t> </a:t>
            </a:r>
            <a:r>
              <a:rPr lang="en-US" sz="2400" b="0" i="0" u="none" strike="noStrike" dirty="0" err="1">
                <a:solidFill>
                  <a:srgbClr val="000000"/>
                </a:solidFill>
                <a:effectLst/>
                <a:latin typeface="Times New Roman" panose="02020603050405020304" pitchFamily="18" charset="0"/>
              </a:rPr>
              <a:t>phô</a:t>
            </a:r>
            <a:r>
              <a:rPr lang="en-US" sz="2400" b="0" i="0" u="none" strike="noStrike" dirty="0">
                <a:solidFill>
                  <a:srgbClr val="000000"/>
                </a:solidFill>
                <a:effectLst/>
                <a:latin typeface="Times New Roman" panose="02020603050405020304" pitchFamily="18" charset="0"/>
              </a:rPr>
              <a:t>̉ </a:t>
            </a:r>
            <a:r>
              <a:rPr lang="en-US" sz="2400" b="0" i="0" u="none" strike="noStrike" dirty="0" err="1">
                <a:solidFill>
                  <a:srgbClr val="000000"/>
                </a:solidFill>
                <a:effectLst/>
                <a:latin typeface="Times New Roman" panose="02020603050405020304" pitchFamily="18" charset="0"/>
              </a:rPr>
              <a:t>biến</a:t>
            </a:r>
            <a:r>
              <a:rPr lang="en-US" sz="2400" b="0" i="0" u="none" strike="noStrike" dirty="0">
                <a:solidFill>
                  <a:srgbClr val="000000"/>
                </a:solidFill>
                <a:effectLst/>
                <a:latin typeface="Times New Roman" panose="02020603050405020304" pitchFamily="18" charset="0"/>
              </a:rPr>
              <a:t> </a:t>
            </a:r>
            <a:r>
              <a:rPr lang="en-US" sz="2400" b="0" i="0" u="none" strike="noStrike" dirty="0" err="1">
                <a:solidFill>
                  <a:srgbClr val="000000"/>
                </a:solidFill>
                <a:effectLst/>
                <a:latin typeface="Times New Roman" panose="02020603050405020304" pitchFamily="18" charset="0"/>
              </a:rPr>
              <a:t>nhất</a:t>
            </a:r>
            <a:r>
              <a:rPr lang="en-US" sz="2400" b="0" i="0" u="none" strike="noStrike" dirty="0">
                <a:solidFill>
                  <a:srgbClr val="000000"/>
                </a:solidFill>
                <a:effectLst/>
                <a:latin typeface="Times New Roman" panose="02020603050405020304" pitchFamily="18" charset="0"/>
              </a:rPr>
              <a:t> </a:t>
            </a:r>
            <a:r>
              <a:rPr lang="en-US" sz="2400" b="0" i="0" u="none" strike="noStrike" dirty="0" err="1">
                <a:solidFill>
                  <a:srgbClr val="000000"/>
                </a:solidFill>
                <a:effectLst/>
                <a:latin typeface="Times New Roman" panose="02020603050405020304" pitchFamily="18" charset="0"/>
              </a:rPr>
              <a:t>hiện</a:t>
            </a:r>
            <a:r>
              <a:rPr lang="en-US" sz="2400" b="0" i="0" u="none" strike="noStrike" dirty="0">
                <a:solidFill>
                  <a:srgbClr val="000000"/>
                </a:solidFill>
                <a:effectLst/>
                <a:latin typeface="Times New Roman" panose="02020603050405020304" pitchFamily="18" charset="0"/>
              </a:rPr>
              <a:t> nay. </a:t>
            </a:r>
            <a:r>
              <a:rPr lang="en-US" sz="2400" dirty="0" err="1">
                <a:solidFill>
                  <a:srgbClr val="000000"/>
                </a:solidFill>
                <a:latin typeface="Times New Roman" panose="02020603050405020304" pitchFamily="18" charset="0"/>
              </a:rPr>
              <a:t>Kết</a:t>
            </a:r>
            <a:r>
              <a:rPr lang="en-US" sz="2400" dirty="0">
                <a:solidFill>
                  <a:srgbClr val="000000"/>
                </a:solidFill>
                <a:latin typeface="Times New Roman" panose="02020603050405020304" pitchFamily="18" charset="0"/>
              </a:rPr>
              <a:t> quả</a:t>
            </a:r>
            <a:r>
              <a:rPr lang="vi-VN" sz="2400" b="0" i="0" u="none" strike="noStrike" dirty="0">
                <a:solidFill>
                  <a:srgbClr val="000000"/>
                </a:solidFill>
                <a:effectLst/>
                <a:latin typeface="Times New Roman" panose="02020603050405020304" pitchFamily="18" charset="0"/>
              </a:rPr>
              <a:t> tạo ra từ SHA-256 luôn có kích thước gói gọn trong 256 bit</a:t>
            </a:r>
            <a:r>
              <a:rPr lang="en-US" sz="2400" b="0" i="0" u="none" strike="noStrike" dirty="0">
                <a:solidFill>
                  <a:srgbClr val="000000"/>
                </a:solidFill>
                <a:effectLst/>
                <a:latin typeface="Times New Roman" panose="02020603050405020304" pitchFamily="18" charset="0"/>
              </a:rPr>
              <a:t>.</a:t>
            </a:r>
            <a:endParaRPr lang="en-US" sz="2400" dirty="0"/>
          </a:p>
        </p:txBody>
      </p:sp>
      <p:sp>
        <p:nvSpPr>
          <p:cNvPr id="3" name="Rectangle 2">
            <a:extLst>
              <a:ext uri="{FF2B5EF4-FFF2-40B4-BE49-F238E27FC236}">
                <a16:creationId xmlns:a16="http://schemas.microsoft.com/office/drawing/2014/main" xmlns="" id="{3D351360-691D-E0B7-033E-748FAD28F65B}"/>
              </a:ext>
            </a:extLst>
          </p:cNvPr>
          <p:cNvSpPr/>
          <p:nvPr/>
        </p:nvSpPr>
        <p:spPr>
          <a:xfrm>
            <a:off x="1994263"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512 bit</a:t>
            </a:r>
          </a:p>
        </p:txBody>
      </p:sp>
      <p:sp>
        <p:nvSpPr>
          <p:cNvPr id="5" name="Rectangle 4">
            <a:extLst>
              <a:ext uri="{FF2B5EF4-FFF2-40B4-BE49-F238E27FC236}">
                <a16:creationId xmlns:a16="http://schemas.microsoft.com/office/drawing/2014/main" xmlns="" id="{9CFF18CA-BB51-DD67-1B88-DDB4A3E41C90}"/>
              </a:ext>
            </a:extLst>
          </p:cNvPr>
          <p:cNvSpPr/>
          <p:nvPr/>
        </p:nvSpPr>
        <p:spPr>
          <a:xfrm>
            <a:off x="8368937"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256 bit</a:t>
            </a:r>
          </a:p>
        </p:txBody>
      </p:sp>
      <p:sp>
        <p:nvSpPr>
          <p:cNvPr id="6" name="Rectangle 5">
            <a:extLst>
              <a:ext uri="{FF2B5EF4-FFF2-40B4-BE49-F238E27FC236}">
                <a16:creationId xmlns:a16="http://schemas.microsoft.com/office/drawing/2014/main" xmlns="" id="{0834DA49-809D-6ED8-44FB-9E4A59670080}"/>
              </a:ext>
            </a:extLst>
          </p:cNvPr>
          <p:cNvSpPr/>
          <p:nvPr/>
        </p:nvSpPr>
        <p:spPr>
          <a:xfrm>
            <a:off x="5181600"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SHA-256</a:t>
            </a:r>
          </a:p>
        </p:txBody>
      </p:sp>
      <p:cxnSp>
        <p:nvCxnSpPr>
          <p:cNvPr id="7" name="Straight Arrow Connector 6">
            <a:extLst>
              <a:ext uri="{FF2B5EF4-FFF2-40B4-BE49-F238E27FC236}">
                <a16:creationId xmlns:a16="http://schemas.microsoft.com/office/drawing/2014/main" xmlns="" id="{BBF2A841-97FE-D60A-9EE2-93AB70D53356}"/>
              </a:ext>
            </a:extLst>
          </p:cNvPr>
          <p:cNvCxnSpPr>
            <a:stCxn id="3" idx="3"/>
            <a:endCxn id="6" idx="1"/>
          </p:cNvCxnSpPr>
          <p:nvPr/>
        </p:nvCxnSpPr>
        <p:spPr>
          <a:xfrm>
            <a:off x="3875313" y="5151119"/>
            <a:ext cx="13062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96B3541F-9C2D-180E-CA16-7EA5CAAD2E6C}"/>
              </a:ext>
            </a:extLst>
          </p:cNvPr>
          <p:cNvCxnSpPr>
            <a:stCxn id="6" idx="3"/>
            <a:endCxn id="5" idx="1"/>
          </p:cNvCxnSpPr>
          <p:nvPr/>
        </p:nvCxnSpPr>
        <p:spPr>
          <a:xfrm>
            <a:off x="7062650" y="5151119"/>
            <a:ext cx="13062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ashing Algo SHA-256">
            <a:extLst>
              <a:ext uri="{FF2B5EF4-FFF2-40B4-BE49-F238E27FC236}">
                <a16:creationId xmlns:a16="http://schemas.microsoft.com/office/drawing/2014/main" xmlns="" id="{89408A18-D132-2746-49FE-26C3CC212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180" y="1035394"/>
            <a:ext cx="58197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566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xmlns="" id="{B0ECCA78-71E9-4A27-B982-F4416DD9221B}"/>
              </a:ext>
            </a:extLst>
          </p:cNvPr>
          <p:cNvSpPr txBox="1">
            <a:spLocks/>
          </p:cNvSpPr>
          <p:nvPr/>
        </p:nvSpPr>
        <p:spPr>
          <a:xfrm>
            <a:off x="644977" y="452846"/>
            <a:ext cx="6903487" cy="61337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dirty="0">
                <a:latin typeface="Times New Roman" panose="02020603050405020304" pitchFamily="18" charset="0"/>
                <a:cs typeface="Times New Roman" panose="02020603050405020304" pitchFamily="18" charset="0"/>
              </a:rPr>
              <a:t>2.2.1. </a:t>
            </a:r>
            <a:r>
              <a:rPr lang="en-US" dirty="0" err="1">
                <a:latin typeface="Times New Roman" panose="02020603050405020304" pitchFamily="18" charset="0"/>
                <a:cs typeface="Times New Roman" panose="02020603050405020304" pitchFamily="18" charset="0"/>
              </a:rPr>
              <a:t>Lịch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SHA-256</a:t>
            </a:r>
            <a:endParaRPr lang="en-US" dirty="0"/>
          </a:p>
        </p:txBody>
      </p:sp>
      <p:sp>
        <p:nvSpPr>
          <p:cNvPr id="7" name="Subtitle 4">
            <a:extLst>
              <a:ext uri="{FF2B5EF4-FFF2-40B4-BE49-F238E27FC236}">
                <a16:creationId xmlns:a16="http://schemas.microsoft.com/office/drawing/2014/main" xmlns="" id="{5CFDEDDB-F498-1B6F-C77D-3B157D1DF11C}"/>
              </a:ext>
            </a:extLst>
          </p:cNvPr>
          <p:cNvSpPr>
            <a:spLocks noGrp="1"/>
          </p:cNvSpPr>
          <p:nvPr>
            <p:ph type="subTitle" idx="1"/>
          </p:nvPr>
        </p:nvSpPr>
        <p:spPr>
          <a:xfrm>
            <a:off x="644977" y="1321215"/>
            <a:ext cx="11102884" cy="3303036"/>
          </a:xfrm>
        </p:spPr>
        <p:txBody>
          <a:bodyPr/>
          <a:lstStyle/>
          <a:p>
            <a:pPr marL="457200" indent="-457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SHA-256 </a:t>
            </a:r>
            <a:r>
              <a:rPr lang="en-US" sz="2400" dirty="0" err="1">
                <a:solidFill>
                  <a:schemeClr val="tx1"/>
                </a:solidFill>
                <a:latin typeface="Times New Roman" panose="02020603050405020304" pitchFamily="18" charset="0"/>
                <a:cs typeface="Times New Roman" panose="02020603050405020304" pitchFamily="18" charset="0"/>
              </a:rPr>
              <a:t>là</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một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thuật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toán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băm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thuộc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họ</a:t>
            </a:r>
            <a:r>
              <a:rPr lang="en-US" sz="2400" dirty="0">
                <a:solidFill>
                  <a:schemeClr val="tx1"/>
                </a:solidFill>
                <a:latin typeface="Times New Roman" panose="02020603050405020304" pitchFamily="18" charset="0"/>
                <a:cs typeface="Times New Roman" panose="02020603050405020304" pitchFamily="18" charset="0"/>
              </a:rPr>
              <a:t> SHA-2, do NSA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NIST </a:t>
            </a:r>
            <a:r>
              <a:rPr lang="en-US" sz="2400" dirty="0" err="1">
                <a:solidFill>
                  <a:schemeClr val="tx1"/>
                </a:solidFill>
                <a:latin typeface="Times New Roman" panose="02020603050405020304" pitchFamily="18" charset="0"/>
                <a:cs typeface="Times New Roman" panose="02020603050405020304" pitchFamily="18" charset="0"/>
              </a:rPr>
              <a:t>công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năm</a:t>
            </a:r>
            <a:r>
              <a:rPr lang="en-US" sz="2400" dirty="0">
                <a:solidFill>
                  <a:schemeClr val="tx1"/>
                </a:solidFill>
                <a:latin typeface="Times New Roman" panose="02020603050405020304" pitchFamily="18" charset="0"/>
                <a:cs typeface="Times New Roman" panose="02020603050405020304" pitchFamily="18" charset="0"/>
              </a:rPr>
              <a:t> 2001 (FIPS PUB 180-2).</a:t>
            </a:r>
          </a:p>
          <a:p>
            <a:pPr marL="457200" indent="-457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Ra </a:t>
            </a:r>
            <a:r>
              <a:rPr lang="en-US" sz="2400" dirty="0" err="1">
                <a:solidFill>
                  <a:schemeClr val="tx1"/>
                </a:solidFill>
                <a:latin typeface="Times New Roman" panose="02020603050405020304" pitchFamily="18" charset="0"/>
                <a:cs typeface="Times New Roman" panose="02020603050405020304" pitchFamily="18" charset="0"/>
              </a:rPr>
              <a:t>đời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để</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thay</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thế</a:t>
            </a:r>
            <a:r>
              <a:rPr lang="en-US" sz="2400" dirty="0">
                <a:solidFill>
                  <a:schemeClr val="tx1"/>
                </a:solidFill>
                <a:latin typeface="Times New Roman" panose="02020603050405020304" pitchFamily="18" charset="0"/>
                <a:cs typeface="Times New Roman" panose="02020603050405020304" pitchFamily="18" charset="0"/>
              </a:rPr>
              <a:t> SHA-1 do lo </a:t>
            </a:r>
            <a:r>
              <a:rPr lang="en-US" sz="2400" dirty="0" err="1">
                <a:solidFill>
                  <a:schemeClr val="tx1"/>
                </a:solidFill>
                <a:latin typeface="Times New Roman" panose="02020603050405020304" pitchFamily="18" charset="0"/>
                <a:cs typeface="Times New Roman" panose="02020603050405020304" pitchFamily="18" charset="0"/>
              </a:rPr>
              <a:t>ngại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về</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bảo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mật</a:t>
            </a:r>
            <a:r>
              <a:rPr lang="en-US" sz="2400" dirty="0">
                <a:solidFill>
                  <a:schemeClr val="tx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trong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bảo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mật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dữ</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liệu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chữ</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ký</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xác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thực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mật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khẩu</a:t>
            </a:r>
            <a:r>
              <a:rPr lang="en-US" sz="2400" dirty="0">
                <a:solidFill>
                  <a:schemeClr val="tx1"/>
                </a:solidFill>
                <a:latin typeface="Times New Roman" panose="02020603050405020304" pitchFamily="18" charset="0"/>
                <a:cs typeface="Times New Roman" panose="02020603050405020304" pitchFamily="18" charset="0"/>
              </a:rPr>
              <a:t>, blockchain (Bitcoin)</a:t>
            </a:r>
            <a:endPar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0663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xmlns="" id="{EF87D3AF-F699-C8A4-8D76-736EBBAB1398}"/>
              </a:ext>
            </a:extLst>
          </p:cNvPr>
          <p:cNvSpPr txBox="1">
            <a:spLocks/>
          </p:cNvSpPr>
          <p:nvPr/>
        </p:nvSpPr>
        <p:spPr>
          <a:xfrm>
            <a:off x="644977" y="452846"/>
            <a:ext cx="7836549" cy="61337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dirty="0">
                <a:latin typeface="Times New Roman" panose="02020603050405020304" pitchFamily="18" charset="0"/>
                <a:cs typeface="Times New Roman" panose="02020603050405020304" pitchFamily="18" charset="0"/>
              </a:rPr>
              <a:t>2.2.2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lỗ</a:t>
            </a:r>
            <a:r>
              <a:rPr lang="en-US">
                <a:latin typeface="Times New Roman" panose="02020603050405020304" pitchFamily="18" charset="0"/>
                <a:cs typeface="Times New Roman" panose="02020603050405020304" pitchFamily="18" charset="0"/>
              </a:rPr>
              <a:t> hỏng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sp>
        <p:nvSpPr>
          <p:cNvPr id="8" name="Subtitle 4">
            <a:extLst>
              <a:ext uri="{FF2B5EF4-FFF2-40B4-BE49-F238E27FC236}">
                <a16:creationId xmlns:a16="http://schemas.microsoft.com/office/drawing/2014/main" xmlns="" id="{DF14968A-4957-410D-437F-6D84798C4657}"/>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vi-VN" sz="2400" dirty="0">
                <a:latin typeface="+mj-lt"/>
              </a:rPr>
              <a:t>Tốc độ chậm hơn so với các thuật toán băm khác</a:t>
            </a:r>
            <a:endParaRPr lang="en-US" sz="2400" dirty="0">
              <a:latin typeface="+mj-lt"/>
            </a:endParaRPr>
          </a:p>
          <a:p>
            <a:pPr marL="457200" indent="-457200">
              <a:buFont typeface="Arial" panose="020B0604020202020204" pitchFamily="34" charset="0"/>
              <a:buChar char="•"/>
            </a:pPr>
            <a:r>
              <a:rPr lang="vi-VN" sz="2400" dirty="0">
                <a:latin typeface="+mj-lt"/>
              </a:rPr>
              <a:t>Không thể đảo ngược nhưng có thể bị tấn công dò tìm (Brute-force)</a:t>
            </a:r>
            <a:endParaRPr lang="en-US" sz="2400" dirty="0">
              <a:latin typeface="+mj-lt"/>
            </a:endParaRPr>
          </a:p>
          <a:p>
            <a:pPr marL="457200" indent="-4572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chạm</a:t>
            </a:r>
            <a:r>
              <a:rPr lang="en-US" sz="2400" dirty="0">
                <a:latin typeface="Times New Roman" panose="02020603050405020304" pitchFamily="18" charset="0"/>
                <a:cs typeface="Times New Roman" panose="02020603050405020304" pitchFamily="18" charset="0"/>
              </a:rPr>
              <a:t> (Collision Attack)</a:t>
            </a:r>
          </a:p>
          <a:p>
            <a:pPr marL="457200" indent="-4572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(Length Extension Attack)</a:t>
            </a:r>
          </a:p>
        </p:txBody>
      </p:sp>
    </p:spTree>
    <p:extLst>
      <p:ext uri="{BB962C8B-B14F-4D97-AF65-F5344CB8AC3E}">
        <p14:creationId xmlns:p14="http://schemas.microsoft.com/office/powerpoint/2010/main" val="400996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7584554-A11C-6288-1A24-49A27DEE6C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C5AE9A77-ADE1-B384-62A1-584EEC13DE3E}"/>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pic>
        <p:nvPicPr>
          <p:cNvPr id="2050" name="Picture 2" descr="The overview operation of the SHA-256 algorithm | Download Scientific  Diagram">
            <a:extLst>
              <a:ext uri="{FF2B5EF4-FFF2-40B4-BE49-F238E27FC236}">
                <a16:creationId xmlns:a16="http://schemas.microsoft.com/office/drawing/2014/main" xmlns="" id="{3BA2B8AD-8515-29BE-3C4D-983B32107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145" y="1268962"/>
            <a:ext cx="4745431" cy="465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33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B6F0561-B703-BF7C-6163-C3CBB42591F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78BF9D29-2670-5209-43FC-A828B1EC7DCB}"/>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pic>
        <p:nvPicPr>
          <p:cNvPr id="3" name="Picture 2">
            <a:extLst>
              <a:ext uri="{FF2B5EF4-FFF2-40B4-BE49-F238E27FC236}">
                <a16:creationId xmlns:a16="http://schemas.microsoft.com/office/drawing/2014/main" xmlns="" id="{2E2B03B9-EA47-93A7-DD3F-CDA2F109C73F}"/>
              </a:ext>
            </a:extLst>
          </p:cNvPr>
          <p:cNvPicPr>
            <a:picLocks noChangeAspect="1"/>
          </p:cNvPicPr>
          <p:nvPr/>
        </p:nvPicPr>
        <p:blipFill>
          <a:blip r:embed="rId2"/>
          <a:stretch>
            <a:fillRect/>
          </a:stretch>
        </p:blipFill>
        <p:spPr>
          <a:xfrm>
            <a:off x="1023229" y="2756523"/>
            <a:ext cx="10145541" cy="2124371"/>
          </a:xfrm>
          <a:prstGeom prst="rect">
            <a:avLst/>
          </a:prstGeom>
        </p:spPr>
      </p:pic>
      <p:sp>
        <p:nvSpPr>
          <p:cNvPr id="5" name="Subtitle 4">
            <a:extLst>
              <a:ext uri="{FF2B5EF4-FFF2-40B4-BE49-F238E27FC236}">
                <a16:creationId xmlns:a16="http://schemas.microsoft.com/office/drawing/2014/main" xmlns="" id="{AF36DEE9-19F2-40E2-B588-259AC7B3B6FD}"/>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rPr>
              <a:t> 1: </a:t>
            </a:r>
            <a:r>
              <a:rPr lang="en-US" sz="2800" dirty="0" err="1">
                <a:solidFill>
                  <a:schemeClr val="tx1"/>
                </a:solidFill>
                <a:latin typeface="Times New Roman" panose="02020603050405020304" pitchFamily="18" charset="0"/>
                <a:ea typeface="Times New Roman" panose="02020603050405020304" pitchFamily="18" charset="0"/>
              </a:rPr>
              <a:t>Thêm</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các</a:t>
            </a:r>
            <a:r>
              <a:rPr lang="en-US" sz="2800" dirty="0">
                <a:solidFill>
                  <a:schemeClr val="tx1"/>
                </a:solidFill>
                <a:latin typeface="Times New Roman" panose="02020603050405020304" pitchFamily="18" charset="0"/>
                <a:ea typeface="Times New Roman" panose="02020603050405020304" pitchFamily="18" charset="0"/>
              </a:rPr>
              <a:t> bit </a:t>
            </a:r>
            <a:r>
              <a:rPr lang="en-US" sz="2800" dirty="0" err="1">
                <a:solidFill>
                  <a:schemeClr val="tx1"/>
                </a:solidFill>
                <a:latin typeface="Times New Roman" panose="02020603050405020304" pitchFamily="18" charset="0"/>
                <a:ea typeface="Times New Roman" panose="02020603050405020304" pitchFamily="18" charset="0"/>
              </a:rPr>
              <a:t>đệm</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vào</a:t>
            </a:r>
            <a:r>
              <a:rPr lang="en-US" sz="2800" dirty="0">
                <a:solidFill>
                  <a:schemeClr val="tx1"/>
                </a:solidFill>
                <a:latin typeface="Times New Roman" panose="02020603050405020304" pitchFamily="18" charset="0"/>
                <a:ea typeface="Times New Roman" panose="02020603050405020304" pitchFamily="18" charset="0"/>
              </a:rPr>
              <a:t> </a:t>
            </a:r>
            <a:r>
              <a:rPr lang="en-US" sz="2800">
                <a:solidFill>
                  <a:schemeClr val="tx1"/>
                </a:solidFill>
                <a:latin typeface="Times New Roman" panose="02020603050405020304" pitchFamily="18" charset="0"/>
                <a:ea typeface="Times New Roman" panose="02020603050405020304" pitchFamily="18" charset="0"/>
              </a:rPr>
              <a:t>chuỗi.</a:t>
            </a:r>
            <a:endParaRPr lang="en-US" sz="2800" dirty="0">
              <a:solidFill>
                <a:schemeClr val="tx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38622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9E87826-20E3-0C8D-B5A6-090667CB88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27BC722C-6592-2E43-F1F6-48E4FF248564}"/>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pic>
        <p:nvPicPr>
          <p:cNvPr id="3" name="Picture 2">
            <a:extLst>
              <a:ext uri="{FF2B5EF4-FFF2-40B4-BE49-F238E27FC236}">
                <a16:creationId xmlns:a16="http://schemas.microsoft.com/office/drawing/2014/main" xmlns="" id="{2F86D01F-D267-B02B-0B6C-8E84146176CA}"/>
              </a:ext>
            </a:extLst>
          </p:cNvPr>
          <p:cNvPicPr>
            <a:picLocks noChangeAspect="1"/>
          </p:cNvPicPr>
          <p:nvPr/>
        </p:nvPicPr>
        <p:blipFill>
          <a:blip r:embed="rId2"/>
          <a:stretch>
            <a:fillRect/>
          </a:stretch>
        </p:blipFill>
        <p:spPr>
          <a:xfrm>
            <a:off x="2237836" y="2576393"/>
            <a:ext cx="7716327" cy="1705213"/>
          </a:xfrm>
          <a:prstGeom prst="rect">
            <a:avLst/>
          </a:prstGeom>
        </p:spPr>
      </p:pic>
      <p:sp>
        <p:nvSpPr>
          <p:cNvPr id="5" name="Subtitle 4">
            <a:extLst>
              <a:ext uri="{FF2B5EF4-FFF2-40B4-BE49-F238E27FC236}">
                <a16:creationId xmlns:a16="http://schemas.microsoft.com/office/drawing/2014/main" xmlns="" id="{672F15EC-4194-BCB5-2EC1-96A32829A080}"/>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rPr>
              <a:t> 2: </a:t>
            </a:r>
            <a:r>
              <a:rPr lang="en-US" sz="2800" dirty="0" err="1">
                <a:solidFill>
                  <a:schemeClr val="tx1"/>
                </a:solidFill>
                <a:latin typeface="Times New Roman" panose="02020603050405020304" pitchFamily="18" charset="0"/>
                <a:ea typeface="Times New Roman" panose="02020603050405020304" pitchFamily="18" charset="0"/>
              </a:rPr>
              <a:t>Thêm</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chiều</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dài</a:t>
            </a:r>
            <a:r>
              <a:rPr lang="en-US" sz="2800" dirty="0">
                <a:solidFill>
                  <a:schemeClr val="tx1"/>
                </a:solidFill>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725894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3D3182D-17E8-6A64-12D0-29116D3C2C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F7EE4BCF-94B3-DFE9-7225-61A9E025CCBB}"/>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sp>
        <p:nvSpPr>
          <p:cNvPr id="2" name="Subtitle 4">
            <a:extLst>
              <a:ext uri="{FF2B5EF4-FFF2-40B4-BE49-F238E27FC236}">
                <a16:creationId xmlns:a16="http://schemas.microsoft.com/office/drawing/2014/main" xmlns="" id="{09861576-4CAA-9196-2DAF-20CBC77B3BA8}"/>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Bước</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3: </a:t>
            </a: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chia </a:t>
            </a: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điệp</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pPr indent="269875" algn="just">
              <a:lnSpc>
                <a:spcPct val="120000"/>
              </a:lnSpc>
              <a:spcBef>
                <a:spcPts val="600"/>
              </a:spcBef>
              <a:spcAft>
                <a:spcPts val="0"/>
              </a:spcAft>
            </a:pPr>
            <a:r>
              <a:rPr lang="vi-VN" sz="2400" dirty="0">
                <a:solidFill>
                  <a:schemeClr val="tx1"/>
                </a:solidFill>
                <a:latin typeface="Times New Roman" panose="02020603050405020304" pitchFamily="18" charset="0"/>
                <a:cs typeface="Times New Roman" panose="02020603050405020304" pitchFamily="18" charset="0"/>
              </a:rPr>
              <a:t>Mỗi khối 512-bit được chia thành 64 từ(words), mỗi từ dài 32-bit</a:t>
            </a:r>
            <a:endPar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640EBB27-FB4A-CCCB-B0CA-5B6AD0D3F4FD}"/>
              </a:ext>
            </a:extLst>
          </p:cNvPr>
          <p:cNvPicPr>
            <a:picLocks noChangeAspect="1"/>
          </p:cNvPicPr>
          <p:nvPr/>
        </p:nvPicPr>
        <p:blipFill>
          <a:blip r:embed="rId2"/>
          <a:stretch>
            <a:fillRect/>
          </a:stretch>
        </p:blipFill>
        <p:spPr>
          <a:xfrm>
            <a:off x="2226154" y="2507446"/>
            <a:ext cx="6934393" cy="3060766"/>
          </a:xfrm>
          <a:prstGeom prst="rect">
            <a:avLst/>
          </a:prstGeom>
        </p:spPr>
      </p:pic>
    </p:spTree>
    <p:extLst>
      <p:ext uri="{BB962C8B-B14F-4D97-AF65-F5344CB8AC3E}">
        <p14:creationId xmlns:p14="http://schemas.microsoft.com/office/powerpoint/2010/main" val="38659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B1CBBEE-8261-9D2C-704E-E2D2A6358A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5AD1E9AF-7F40-02AB-66F9-027571C4B143}"/>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sp>
        <p:nvSpPr>
          <p:cNvPr id="2" name="Subtitle 4">
            <a:extLst>
              <a:ext uri="{FF2B5EF4-FFF2-40B4-BE49-F238E27FC236}">
                <a16:creationId xmlns:a16="http://schemas.microsoft.com/office/drawing/2014/main" xmlns="" id="{84FB4169-614A-5A06-11B7-9D962A2D6AC5}"/>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rPr>
              <a:t> 3: </a:t>
            </a:r>
            <a:r>
              <a:rPr lang="en-US" sz="2800" dirty="0" err="1">
                <a:solidFill>
                  <a:schemeClr val="tx1"/>
                </a:solidFill>
                <a:latin typeface="Times New Roman" panose="02020603050405020304" pitchFamily="18" charset="0"/>
                <a:ea typeface="Times New Roman" panose="02020603050405020304" pitchFamily="18" charset="0"/>
              </a:rPr>
              <a:t>Phân</a:t>
            </a:r>
            <a:r>
              <a:rPr lang="en-US" sz="2800" dirty="0">
                <a:solidFill>
                  <a:schemeClr val="tx1"/>
                </a:solidFill>
                <a:latin typeface="Times New Roman" panose="02020603050405020304" pitchFamily="18" charset="0"/>
                <a:ea typeface="Times New Roman" panose="02020603050405020304" pitchFamily="18" charset="0"/>
              </a:rPr>
              <a:t> chia </a:t>
            </a:r>
            <a:r>
              <a:rPr lang="en-US" sz="2800" dirty="0" err="1">
                <a:solidFill>
                  <a:schemeClr val="tx1"/>
                </a:solidFill>
                <a:latin typeface="Times New Roman" panose="02020603050405020304" pitchFamily="18" charset="0"/>
                <a:ea typeface="Times New Roman" panose="02020603050405020304" pitchFamily="18" charset="0"/>
              </a:rPr>
              <a:t>thông</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điệp</a:t>
            </a:r>
            <a:r>
              <a:rPr lang="en-US" sz="2800" dirty="0">
                <a:solidFill>
                  <a:schemeClr val="tx1"/>
                </a:solidFill>
                <a:latin typeface="Times New Roman" panose="02020603050405020304" pitchFamily="18" charset="0"/>
                <a:ea typeface="Times New Roman" panose="02020603050405020304" pitchFamily="18" charset="0"/>
              </a:rPr>
              <a:t>.</a:t>
            </a:r>
          </a:p>
          <a:p>
            <a:pPr indent="269875" algn="just">
              <a:lnSpc>
                <a:spcPct val="120000"/>
              </a:lnSpc>
              <a:spcBef>
                <a:spcPts val="600"/>
              </a:spcBef>
              <a:spcAft>
                <a:spcPts val="0"/>
              </a:spcAft>
            </a:pPr>
            <a:r>
              <a:rPr lang="en-US" sz="2400" dirty="0">
                <a:solidFill>
                  <a:schemeClr val="tx1"/>
                </a:solidFill>
                <a:latin typeface="Times New Roman" panose="02020603050405020304" pitchFamily="18" charset="0"/>
                <a:ea typeface="Times New Roman" panose="02020603050405020304" pitchFamily="18" charset="0"/>
              </a:rPr>
              <a:t>	</a:t>
            </a:r>
          </a:p>
        </p:txBody>
      </p:sp>
      <p:grpSp>
        <p:nvGrpSpPr>
          <p:cNvPr id="17" name="Group 16">
            <a:extLst>
              <a:ext uri="{FF2B5EF4-FFF2-40B4-BE49-F238E27FC236}">
                <a16:creationId xmlns:a16="http://schemas.microsoft.com/office/drawing/2014/main" xmlns="" id="{3C5ACC89-3FD6-B24F-D5FE-04768A8972F7}"/>
              </a:ext>
            </a:extLst>
          </p:cNvPr>
          <p:cNvGrpSpPr/>
          <p:nvPr/>
        </p:nvGrpSpPr>
        <p:grpSpPr>
          <a:xfrm>
            <a:off x="1576242" y="2267339"/>
            <a:ext cx="6830640" cy="2706315"/>
            <a:chOff x="3263286" y="3111775"/>
            <a:chExt cx="5534797" cy="1651781"/>
          </a:xfrm>
        </p:grpSpPr>
        <p:pic>
          <p:nvPicPr>
            <p:cNvPr id="8" name="Picture 7">
              <a:extLst>
                <a:ext uri="{FF2B5EF4-FFF2-40B4-BE49-F238E27FC236}">
                  <a16:creationId xmlns:a16="http://schemas.microsoft.com/office/drawing/2014/main" xmlns="" id="{258A06FE-3610-955B-100F-34C943547ED5}"/>
                </a:ext>
              </a:extLst>
            </p:cNvPr>
            <p:cNvPicPr>
              <a:picLocks noChangeAspect="1"/>
            </p:cNvPicPr>
            <p:nvPr/>
          </p:nvPicPr>
          <p:blipFill>
            <a:blip r:embed="rId2"/>
            <a:stretch>
              <a:fillRect/>
            </a:stretch>
          </p:blipFill>
          <p:spPr>
            <a:xfrm>
              <a:off x="3263286" y="3111775"/>
              <a:ext cx="5534797" cy="466790"/>
            </a:xfrm>
            <a:prstGeom prst="rect">
              <a:avLst/>
            </a:prstGeom>
          </p:spPr>
        </p:pic>
        <p:pic>
          <p:nvPicPr>
            <p:cNvPr id="10" name="Picture 9">
              <a:extLst>
                <a:ext uri="{FF2B5EF4-FFF2-40B4-BE49-F238E27FC236}">
                  <a16:creationId xmlns:a16="http://schemas.microsoft.com/office/drawing/2014/main" xmlns="" id="{76417CAB-13F9-22DB-604A-9467B1D01396}"/>
                </a:ext>
              </a:extLst>
            </p:cNvPr>
            <p:cNvPicPr>
              <a:picLocks noChangeAspect="1"/>
            </p:cNvPicPr>
            <p:nvPr/>
          </p:nvPicPr>
          <p:blipFill>
            <a:blip r:embed="rId3"/>
            <a:stretch>
              <a:fillRect/>
            </a:stretch>
          </p:blipFill>
          <p:spPr>
            <a:xfrm>
              <a:off x="4138076" y="4315819"/>
              <a:ext cx="3486637" cy="447737"/>
            </a:xfrm>
            <a:prstGeom prst="rect">
              <a:avLst/>
            </a:prstGeom>
          </p:spPr>
        </p:pic>
      </p:grpSp>
      <p:pic>
        <p:nvPicPr>
          <p:cNvPr id="5" name="Picture 4">
            <a:extLst>
              <a:ext uri="{FF2B5EF4-FFF2-40B4-BE49-F238E27FC236}">
                <a16:creationId xmlns:a16="http://schemas.microsoft.com/office/drawing/2014/main" xmlns="" id="{D1670356-DB50-447F-8A1A-9BC88B9A568A}"/>
              </a:ext>
            </a:extLst>
          </p:cNvPr>
          <p:cNvPicPr>
            <a:picLocks noChangeAspect="1"/>
          </p:cNvPicPr>
          <p:nvPr/>
        </p:nvPicPr>
        <p:blipFill>
          <a:blip r:embed="rId4"/>
          <a:stretch>
            <a:fillRect/>
          </a:stretch>
        </p:blipFill>
        <p:spPr>
          <a:xfrm>
            <a:off x="2531342" y="3517641"/>
            <a:ext cx="5232302" cy="371612"/>
          </a:xfrm>
          <a:prstGeom prst="rect">
            <a:avLst/>
          </a:prstGeom>
        </p:spPr>
      </p:pic>
    </p:spTree>
    <p:extLst>
      <p:ext uri="{BB962C8B-B14F-4D97-AF65-F5344CB8AC3E}">
        <p14:creationId xmlns:p14="http://schemas.microsoft.com/office/powerpoint/2010/main" val="952604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D416BBB-88E5-653E-F54C-04B0D491D7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470A7F6C-F309-1444-A07D-C51B673FFDDD}"/>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sp>
        <p:nvSpPr>
          <p:cNvPr id="2" name="Subtitle 4">
            <a:extLst>
              <a:ext uri="{FF2B5EF4-FFF2-40B4-BE49-F238E27FC236}">
                <a16:creationId xmlns:a16="http://schemas.microsoft.com/office/drawing/2014/main" xmlns="" id="{9F69550B-8B23-A103-5C13-A8BBA7CD41F5}"/>
              </a:ext>
            </a:extLst>
          </p:cNvPr>
          <p:cNvSpPr>
            <a:spLocks noGrp="1"/>
          </p:cNvSpPr>
          <p:nvPr>
            <p:ph type="subTitle" idx="1"/>
          </p:nvPr>
        </p:nvSpPr>
        <p:spPr>
          <a:xfrm>
            <a:off x="644979" y="1289788"/>
            <a:ext cx="5074686" cy="2311828"/>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4: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Khởi</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tạo</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gia</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trị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băm</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pPr indent="269875" algn="just">
              <a:lnSpc>
                <a:spcPct val="120000"/>
              </a:lnSpc>
              <a:spcBef>
                <a:spcPts val="600"/>
              </a:spcBef>
              <a:spcAft>
                <a:spcPts val="0"/>
              </a:spcAft>
            </a:pP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Khởi</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tạo</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8 </a:t>
            </a:r>
            <a:r>
              <a:rPr lang="en-US" sz="2400" b="1" dirty="0" err="1">
                <a:solidFill>
                  <a:schemeClr val="tx1"/>
                </a:solidFill>
                <a:latin typeface="Times New Roman" panose="02020603050405020304" pitchFamily="18" charset="0"/>
                <a:cs typeface="Times New Roman" panose="02020603050405020304" pitchFamily="18" charset="0"/>
              </a:rPr>
              <a:t>biến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H0</a:t>
            </a:r>
            <a:r>
              <a:rPr lang="en-US" sz="2400" b="1" dirty="0">
                <a:solidFill>
                  <a:schemeClr val="tx1"/>
                </a:solidFill>
                <a:latin typeface="Times New Roman" panose="02020603050405020304" pitchFamily="18" charset="0"/>
                <a:cs typeface="Times New Roman" panose="02020603050405020304" pitchFamily="18" charset="0"/>
              </a:rPr>
              <a:t> - </a:t>
            </a:r>
            <a:r>
              <a:rPr lang="en-US" sz="2400" b="1" dirty="0" err="1">
                <a:solidFill>
                  <a:schemeClr val="tx1"/>
                </a:solidFill>
                <a:latin typeface="Times New Roman" panose="02020603050405020304" pitchFamily="18" charset="0"/>
                <a:cs typeface="Times New Roman" panose="02020603050405020304" pitchFamily="18" charset="0"/>
              </a:rPr>
              <a:t>H7</a:t>
            </a:r>
            <a:r>
              <a:rPr lang="en-US" sz="2400" b="1" dirty="0">
                <a:solidFill>
                  <a:schemeClr val="tx1"/>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mỗi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biến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là</a:t>
            </a:r>
            <a:r>
              <a:rPr lang="en-US" sz="2400" dirty="0">
                <a:solidFill>
                  <a:schemeClr val="tx1"/>
                </a:solidFill>
                <a:latin typeface="Times New Roman" panose="02020603050405020304" pitchFamily="18" charset="0"/>
                <a:cs typeface="Times New Roman" panose="02020603050405020304" pitchFamily="18" charset="0"/>
              </a:rPr>
              <a:t> 32-bit </a:t>
            </a:r>
            <a:r>
              <a:rPr lang="en-US" sz="2400" dirty="0" err="1">
                <a:solidFill>
                  <a:schemeClr val="tx1"/>
                </a:solidFill>
                <a:latin typeface="Times New Roman" panose="02020603050405020304" pitchFamily="18" charset="0"/>
                <a:cs typeface="Times New Roman" panose="02020603050405020304" pitchFamily="18" charset="0"/>
              </a:rPr>
              <a:t>lấy</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từ</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phần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thập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phân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của</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bậc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hai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của</a:t>
            </a:r>
            <a:r>
              <a:rPr lang="en-US" sz="2400" dirty="0">
                <a:solidFill>
                  <a:schemeClr val="tx1"/>
                </a:solidFill>
                <a:latin typeface="Times New Roman" panose="02020603050405020304" pitchFamily="18" charset="0"/>
                <a:cs typeface="Times New Roman" panose="02020603050405020304" pitchFamily="18" charset="0"/>
              </a:rPr>
              <a:t> 8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nguyên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đầu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tiên</a:t>
            </a:r>
            <a:r>
              <a:rPr lang="en-US" sz="2400" dirty="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8A8095BE-6742-768A-7796-4816DEC58C1C}"/>
              </a:ext>
            </a:extLst>
          </p:cNvPr>
          <p:cNvPicPr>
            <a:picLocks noChangeAspect="1"/>
          </p:cNvPicPr>
          <p:nvPr/>
        </p:nvPicPr>
        <p:blipFill>
          <a:blip r:embed="rId2"/>
          <a:stretch>
            <a:fillRect/>
          </a:stretch>
        </p:blipFill>
        <p:spPr>
          <a:xfrm>
            <a:off x="6352302" y="1066220"/>
            <a:ext cx="2753109" cy="3353268"/>
          </a:xfrm>
          <a:prstGeom prst="rect">
            <a:avLst/>
          </a:prstGeom>
        </p:spPr>
      </p:pic>
      <p:sp>
        <p:nvSpPr>
          <p:cNvPr id="6" name="TextBox 5">
            <a:extLst>
              <a:ext uri="{FF2B5EF4-FFF2-40B4-BE49-F238E27FC236}">
                <a16:creationId xmlns:a16="http://schemas.microsoft.com/office/drawing/2014/main" xmlns="" id="{0AF4DACC-6AF7-BDAC-399F-FFE82635869B}"/>
              </a:ext>
            </a:extLst>
          </p:cNvPr>
          <p:cNvSpPr txBox="1"/>
          <p:nvPr/>
        </p:nvSpPr>
        <p:spPr>
          <a:xfrm>
            <a:off x="1653851" y="4717496"/>
            <a:ext cx="8131628" cy="461665"/>
          </a:xfrm>
          <a:prstGeom prst="rect">
            <a:avLst/>
          </a:prstGeom>
          <a:noFill/>
        </p:spPr>
        <p:txBody>
          <a:bodyPr wrap="square" rtlCol="0">
            <a:spAutoFit/>
          </a:bodyPr>
          <a:lstStyle/>
          <a:p>
            <a:r>
              <a:rPr lang="pt-BR" sz="2400" dirty="0">
                <a:latin typeface="Times New Roman" panose="02020603050405020304" pitchFamily="18" charset="0"/>
                <a:cs typeface="Times New Roman" panose="02020603050405020304" pitchFamily="18" charset="0"/>
              </a:rPr>
              <a:t>Sau đó sẽ được gán cho </a:t>
            </a:r>
            <a:r>
              <a:rPr lang="pt-BR" sz="2400" b="0" i="0" dirty="0">
                <a:effectLst/>
                <a:latin typeface="Times New Roman" panose="02020603050405020304" pitchFamily="18" charset="0"/>
                <a:cs typeface="Times New Roman" panose="02020603050405020304" pitchFamily="18" charset="0"/>
              </a:rPr>
              <a:t>các giá trị trung gian a, b, c, d, e, f, g, h.</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02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14E1C98C-59A6-490B-83BD-EE1E10A5BA9A}"/>
              </a:ext>
            </a:extLst>
          </p:cNvPr>
          <p:cNvSpPr txBox="1">
            <a:spLocks/>
          </p:cNvSpPr>
          <p:nvPr/>
        </p:nvSpPr>
        <p:spPr>
          <a:xfrm>
            <a:off x="394063" y="197096"/>
            <a:ext cx="10515600" cy="631766"/>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a:latin typeface="Times New Roman" panose="02020603050405020304" pitchFamily="18" charset="0"/>
                <a:cs typeface="Times New Roman" panose="02020603050405020304" pitchFamily="18" charset="0"/>
              </a:rPr>
              <a:t>NỘI DUNG</a:t>
            </a:r>
            <a:endParaRPr lang="en-US"/>
          </a:p>
        </p:txBody>
      </p:sp>
      <p:sp>
        <p:nvSpPr>
          <p:cNvPr id="9" name="Rounded Rectangle 8"/>
          <p:cNvSpPr/>
          <p:nvPr/>
        </p:nvSpPr>
        <p:spPr>
          <a:xfrm>
            <a:off x="759686" y="2784425"/>
            <a:ext cx="2133600" cy="1143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Times New Roman" panose="02020603050405020304" pitchFamily="18" charset="0"/>
                <a:cs typeface="Times New Roman" panose="02020603050405020304" pitchFamily="18" charset="0"/>
              </a:rPr>
              <a:t>Nội Dung</a:t>
            </a:r>
          </a:p>
        </p:txBody>
      </p:sp>
      <p:sp>
        <p:nvSpPr>
          <p:cNvPr id="12" name="Rounded Rectangle 11"/>
          <p:cNvSpPr/>
          <p:nvPr/>
        </p:nvSpPr>
        <p:spPr>
          <a:xfrm>
            <a:off x="3744553" y="1174664"/>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Tổng quan về ATBMTT</a:t>
            </a:r>
          </a:p>
        </p:txBody>
      </p:sp>
      <p:cxnSp>
        <p:nvCxnSpPr>
          <p:cNvPr id="17" name="Straight Arrow Connector 16"/>
          <p:cNvCxnSpPr>
            <a:stCxn id="9" idx="3"/>
            <a:endCxn id="12" idx="1"/>
          </p:cNvCxnSpPr>
          <p:nvPr/>
        </p:nvCxnSpPr>
        <p:spPr>
          <a:xfrm flipV="1">
            <a:off x="2893286" y="1515435"/>
            <a:ext cx="851267" cy="1840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753129" y="2394177"/>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Tìm hiểu về các hàm Băm</a:t>
            </a:r>
          </a:p>
        </p:txBody>
      </p:sp>
      <p:sp>
        <p:nvSpPr>
          <p:cNvPr id="28" name="Rounded Rectangle 27"/>
          <p:cNvSpPr/>
          <p:nvPr/>
        </p:nvSpPr>
        <p:spPr>
          <a:xfrm>
            <a:off x="3744553" y="3701727"/>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Ứng dụng sửa dụng hàm băm</a:t>
            </a:r>
          </a:p>
        </p:txBody>
      </p:sp>
      <p:cxnSp>
        <p:nvCxnSpPr>
          <p:cNvPr id="102" name="Straight Arrow Connector 101"/>
          <p:cNvCxnSpPr>
            <a:stCxn id="9" idx="3"/>
            <a:endCxn id="27" idx="1"/>
          </p:cNvCxnSpPr>
          <p:nvPr/>
        </p:nvCxnSpPr>
        <p:spPr>
          <a:xfrm flipV="1">
            <a:off x="2893286" y="2734948"/>
            <a:ext cx="859843" cy="6209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 idx="3"/>
            <a:endCxn id="28" idx="1"/>
          </p:cNvCxnSpPr>
          <p:nvPr/>
        </p:nvCxnSpPr>
        <p:spPr>
          <a:xfrm>
            <a:off x="2893286" y="3355925"/>
            <a:ext cx="851267" cy="6865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3744553" y="4925693"/>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Kết luận</a:t>
            </a:r>
          </a:p>
        </p:txBody>
      </p:sp>
      <p:cxnSp>
        <p:nvCxnSpPr>
          <p:cNvPr id="44" name="Straight Arrow Connector 43"/>
          <p:cNvCxnSpPr>
            <a:stCxn id="9" idx="3"/>
            <a:endCxn id="42" idx="1"/>
          </p:cNvCxnSpPr>
          <p:nvPr/>
        </p:nvCxnSpPr>
        <p:spPr>
          <a:xfrm>
            <a:off x="2893286" y="3355925"/>
            <a:ext cx="851267" cy="1910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7079803" y="1348442"/>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Giải Thuật MD5</a:t>
            </a:r>
          </a:p>
        </p:txBody>
      </p:sp>
      <p:sp>
        <p:nvSpPr>
          <p:cNvPr id="50" name="Rounded Rectangle 49"/>
          <p:cNvSpPr/>
          <p:nvPr/>
        </p:nvSpPr>
        <p:spPr>
          <a:xfrm>
            <a:off x="7079803" y="2391843"/>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Giải thuật SHA-256</a:t>
            </a:r>
          </a:p>
        </p:txBody>
      </p:sp>
      <p:sp>
        <p:nvSpPr>
          <p:cNvPr id="51" name="Rounded Rectangle 50"/>
          <p:cNvSpPr/>
          <p:nvPr/>
        </p:nvSpPr>
        <p:spPr>
          <a:xfrm>
            <a:off x="7079803" y="3435244"/>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Giải thuật Argon2</a:t>
            </a:r>
          </a:p>
        </p:txBody>
      </p:sp>
      <p:cxnSp>
        <p:nvCxnSpPr>
          <p:cNvPr id="52" name="Straight Arrow Connector 51"/>
          <p:cNvCxnSpPr>
            <a:stCxn id="27" idx="3"/>
            <a:endCxn id="49" idx="1"/>
          </p:cNvCxnSpPr>
          <p:nvPr/>
        </p:nvCxnSpPr>
        <p:spPr>
          <a:xfrm flipV="1">
            <a:off x="6270039" y="1689213"/>
            <a:ext cx="809764" cy="1045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7" idx="3"/>
            <a:endCxn id="50" idx="1"/>
          </p:cNvCxnSpPr>
          <p:nvPr/>
        </p:nvCxnSpPr>
        <p:spPr>
          <a:xfrm flipV="1">
            <a:off x="6270039" y="2732614"/>
            <a:ext cx="809764" cy="2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7" idx="3"/>
            <a:endCxn id="51" idx="1"/>
          </p:cNvCxnSpPr>
          <p:nvPr/>
        </p:nvCxnSpPr>
        <p:spPr>
          <a:xfrm>
            <a:off x="6270039" y="2734948"/>
            <a:ext cx="809764" cy="10410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18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9670486-942D-56FE-9D8A-A2D59C4FE9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B394D05D-1D52-E0F6-0258-9887983F4FA0}"/>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pic>
        <p:nvPicPr>
          <p:cNvPr id="10" name="Picture 9">
            <a:extLst>
              <a:ext uri="{FF2B5EF4-FFF2-40B4-BE49-F238E27FC236}">
                <a16:creationId xmlns:a16="http://schemas.microsoft.com/office/drawing/2014/main" xmlns="" id="{FCF5B9D5-F2D6-1E77-DA38-B24FB61C4112}"/>
              </a:ext>
            </a:extLst>
          </p:cNvPr>
          <p:cNvPicPr>
            <a:picLocks noChangeAspect="1"/>
          </p:cNvPicPr>
          <p:nvPr/>
        </p:nvPicPr>
        <p:blipFill>
          <a:blip r:embed="rId2"/>
          <a:stretch>
            <a:fillRect/>
          </a:stretch>
        </p:blipFill>
        <p:spPr>
          <a:xfrm>
            <a:off x="6205752" y="1289788"/>
            <a:ext cx="4903607" cy="4488881"/>
          </a:xfrm>
          <a:prstGeom prst="rect">
            <a:avLst/>
          </a:prstGeom>
        </p:spPr>
      </p:pic>
      <p:sp>
        <p:nvSpPr>
          <p:cNvPr id="11" name="Subtitle 4">
            <a:extLst>
              <a:ext uri="{FF2B5EF4-FFF2-40B4-BE49-F238E27FC236}">
                <a16:creationId xmlns:a16="http://schemas.microsoft.com/office/drawing/2014/main" xmlns="" id="{06194D3F-7A5A-E5F4-A32E-A3CB76295287}"/>
              </a:ext>
            </a:extLst>
          </p:cNvPr>
          <p:cNvSpPr>
            <a:spLocks noGrp="1"/>
          </p:cNvSpPr>
          <p:nvPr>
            <p:ph type="subTitle" idx="1"/>
          </p:nvPr>
        </p:nvSpPr>
        <p:spPr>
          <a:xfrm>
            <a:off x="644979" y="1289788"/>
            <a:ext cx="4169617" cy="3478155"/>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5: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Bước</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tính</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toán</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400" b="0" i="0" dirty="0">
                <a:solidFill>
                  <a:schemeClr val="tx1"/>
                </a:solidFill>
                <a:effectLst/>
                <a:latin typeface="Times New Roman" panose="02020603050405020304" pitchFamily="18" charset="0"/>
                <a:cs typeface="Times New Roman" panose="02020603050405020304" pitchFamily="18" charset="0"/>
              </a:rPr>
              <a:t>Có 64 vòng lặp tương ứng với việc tính toán trên 64 </a:t>
            </a:r>
            <a:r>
              <a:rPr lang="en-US" sz="2400" dirty="0" err="1">
                <a:solidFill>
                  <a:schemeClr val="tx1"/>
                </a:solidFill>
                <a:latin typeface="Times New Roman" panose="02020603050405020304" pitchFamily="18" charset="0"/>
                <a:cs typeface="Times New Roman" panose="02020603050405020304" pitchFamily="18" charset="0"/>
              </a:rPr>
              <a:t>thông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điệp</a:t>
            </a:r>
            <a:r>
              <a:rPr lang="en-US" sz="2400" dirty="0">
                <a:solidFill>
                  <a:schemeClr val="tx1"/>
                </a:solidFill>
                <a:latin typeface="Times New Roman" panose="02020603050405020304" pitchFamily="18" charset="0"/>
                <a:cs typeface="Times New Roman" panose="02020603050405020304" pitchFamily="18" charset="0"/>
              </a:rPr>
              <a:t> </a:t>
            </a:r>
            <a:r>
              <a:rPr lang="vi-VN" sz="2400" b="0" i="0" dirty="0">
                <a:solidFill>
                  <a:schemeClr val="tx1"/>
                </a:solidFill>
                <a:effectLst/>
                <a:latin typeface="Times New Roman" panose="02020603050405020304" pitchFamily="18" charset="0"/>
                <a:cs typeface="Times New Roman" panose="02020603050405020304" pitchFamily="18" charset="0"/>
              </a:rPr>
              <a:t>của mỗi block.</a:t>
            </a:r>
            <a:r>
              <a:rPr lang="en-US" sz="2400" b="0" i="0" dirty="0">
                <a:solidFill>
                  <a:schemeClr val="tx1"/>
                </a:solidFill>
                <a:effectLst/>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AutoShape 6" descr="SHA1 vs SHA256 - KeyCDN Support">
            <a:extLst>
              <a:ext uri="{FF2B5EF4-FFF2-40B4-BE49-F238E27FC236}">
                <a16:creationId xmlns:a16="http://schemas.microsoft.com/office/drawing/2014/main" xmlns="" id="{8571B691-105C-9C77-93CA-4EDC46C2F7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4185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5C98E9A-1831-9F18-7192-B0F5A12929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AAAC94EA-D61C-545B-817B-72DC83ADC1F2}"/>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pic>
        <p:nvPicPr>
          <p:cNvPr id="10" name="Picture 9">
            <a:extLst>
              <a:ext uri="{FF2B5EF4-FFF2-40B4-BE49-F238E27FC236}">
                <a16:creationId xmlns:a16="http://schemas.microsoft.com/office/drawing/2014/main" xmlns="" id="{84FAEBD8-FD49-8A9C-40D0-922196C72704}"/>
              </a:ext>
            </a:extLst>
          </p:cNvPr>
          <p:cNvPicPr>
            <a:picLocks noChangeAspect="1"/>
          </p:cNvPicPr>
          <p:nvPr/>
        </p:nvPicPr>
        <p:blipFill>
          <a:blip r:embed="rId2"/>
          <a:stretch>
            <a:fillRect/>
          </a:stretch>
        </p:blipFill>
        <p:spPr>
          <a:xfrm>
            <a:off x="6196421" y="1289788"/>
            <a:ext cx="4903607" cy="4488881"/>
          </a:xfrm>
          <a:prstGeom prst="rect">
            <a:avLst/>
          </a:prstGeom>
        </p:spPr>
      </p:pic>
      <p:sp>
        <p:nvSpPr>
          <p:cNvPr id="11" name="Subtitle 4">
            <a:extLst>
              <a:ext uri="{FF2B5EF4-FFF2-40B4-BE49-F238E27FC236}">
                <a16:creationId xmlns:a16="http://schemas.microsoft.com/office/drawing/2014/main" xmlns="" id="{36AE8B1B-4EF6-4257-18C7-97DC46F70398}"/>
              </a:ext>
            </a:extLst>
          </p:cNvPr>
          <p:cNvSpPr>
            <a:spLocks noGrp="1"/>
          </p:cNvSpPr>
          <p:nvPr>
            <p:ph type="subTitle" idx="1"/>
          </p:nvPr>
        </p:nvSpPr>
        <p:spPr>
          <a:xfrm>
            <a:off x="644979" y="1289789"/>
            <a:ext cx="5167992" cy="613374"/>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5: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Bước</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tính</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toán</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12" name="AutoShape 6" descr="SHA1 vs SHA256 - KeyCDN Support">
            <a:extLst>
              <a:ext uri="{FF2B5EF4-FFF2-40B4-BE49-F238E27FC236}">
                <a16:creationId xmlns:a16="http://schemas.microsoft.com/office/drawing/2014/main" xmlns="" id="{2FDAB78A-B13D-BCA9-E649-61BDEA6357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xmlns="" id="{96B2C1E9-9B83-F40E-F436-65C2C4FB4747}"/>
              </a:ext>
            </a:extLst>
          </p:cNvPr>
          <p:cNvPicPr>
            <a:picLocks noChangeAspect="1"/>
          </p:cNvPicPr>
          <p:nvPr/>
        </p:nvPicPr>
        <p:blipFill>
          <a:blip r:embed="rId3"/>
          <a:stretch>
            <a:fillRect/>
          </a:stretch>
        </p:blipFill>
        <p:spPr>
          <a:xfrm>
            <a:off x="592892" y="2046363"/>
            <a:ext cx="5603529" cy="1230237"/>
          </a:xfrm>
          <a:prstGeom prst="rect">
            <a:avLst/>
          </a:prstGeom>
        </p:spPr>
      </p:pic>
      <p:pic>
        <p:nvPicPr>
          <p:cNvPr id="5" name="Picture 4">
            <a:extLst>
              <a:ext uri="{FF2B5EF4-FFF2-40B4-BE49-F238E27FC236}">
                <a16:creationId xmlns:a16="http://schemas.microsoft.com/office/drawing/2014/main" xmlns="" id="{BFE633DD-6422-584B-C5CA-52B4A6F183B7}"/>
              </a:ext>
            </a:extLst>
          </p:cNvPr>
          <p:cNvPicPr>
            <a:picLocks noChangeAspect="1"/>
          </p:cNvPicPr>
          <p:nvPr/>
        </p:nvPicPr>
        <p:blipFill>
          <a:blip r:embed="rId4"/>
          <a:stretch>
            <a:fillRect/>
          </a:stretch>
        </p:blipFill>
        <p:spPr>
          <a:xfrm>
            <a:off x="855766" y="3767493"/>
            <a:ext cx="5077780" cy="1318395"/>
          </a:xfrm>
          <a:prstGeom prst="rect">
            <a:avLst/>
          </a:prstGeom>
        </p:spPr>
      </p:pic>
    </p:spTree>
    <p:extLst>
      <p:ext uri="{BB962C8B-B14F-4D97-AF65-F5344CB8AC3E}">
        <p14:creationId xmlns:p14="http://schemas.microsoft.com/office/powerpoint/2010/main" val="83288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BD419C6-769F-297E-EA03-854E05459203}"/>
            </a:ext>
          </a:extLst>
        </p:cNvPr>
        <p:cNvGrpSpPr/>
        <p:nvPr/>
      </p:nvGrpSpPr>
      <p:grpSpPr>
        <a:xfrm>
          <a:off x="0" y="0"/>
          <a:ext cx="0" cy="0"/>
          <a:chOff x="0" y="0"/>
          <a:chExt cx="0" cy="0"/>
        </a:xfrm>
      </p:grpSpPr>
      <p:sp>
        <p:nvSpPr>
          <p:cNvPr id="8" name="Subtitle 7">
            <a:extLst>
              <a:ext uri="{FF2B5EF4-FFF2-40B4-BE49-F238E27FC236}">
                <a16:creationId xmlns:a16="http://schemas.microsoft.com/office/drawing/2014/main" xmlns="" id="{EC3CCC34-FC78-07F4-1524-A5B01BAAAC47}"/>
              </a:ext>
            </a:extLst>
          </p:cNvPr>
          <p:cNvSpPr>
            <a:spLocks noGrp="1"/>
          </p:cNvSpPr>
          <p:nvPr>
            <p:ph type="subTitle" idx="1"/>
          </p:nvPr>
        </p:nvSpPr>
        <p:spPr>
          <a:xfrm>
            <a:off x="955765" y="1407772"/>
            <a:ext cx="10716832" cy="1448557"/>
          </a:xfrm>
        </p:spPr>
        <p:txBody>
          <a:bodyPr/>
          <a:lstStyle/>
          <a:p>
            <a:pPr marL="457200" indent="-457200">
              <a:lnSpc>
                <a:spcPct val="100000"/>
              </a:lnSpc>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Argon2 là hàm băm memory-hard được thiết kế để mã hóa các thông điệp bí mật như mật khẩu bằng cách yêu cầu</a:t>
            </a:r>
            <a:r>
              <a:rPr lang="vi-VN" sz="2800" dirty="0">
                <a:solidFill>
                  <a:schemeClr val="tx1">
                    <a:lumMod val="95000"/>
                    <a:lumOff val="5000"/>
                  </a:schemeClr>
                </a:solidFill>
                <a:latin typeface="Times New Roman" panose="02020603050405020304" pitchFamily="18" charset="0"/>
                <a:cs typeface="Times New Roman" panose="02020603050405020304" pitchFamily="18" charset="0"/>
              </a:rPr>
              <a:t> sử dụng một lượng lớn bộ nhớ trong quá trình tính toán và có thể chạy đa luồng.</a:t>
            </a:r>
          </a:p>
          <a:p>
            <a:pPr marL="457200" indent="-457200">
              <a:lnSpc>
                <a:spcPct val="100000"/>
              </a:lnSpc>
              <a:buFont typeface="Wingdings" panose="05000000000000000000" pitchFamily="2" charset="2"/>
              <a:buChar char="Ø"/>
            </a:pPr>
            <a:endParaRPr lang="vi-VN" sz="2800" dirty="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ct val="100000"/>
              </a:lnSpc>
            </a:pPr>
            <a:endParaRPr lang="vi-VN"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xmlns="" id="{024372EF-3A8E-F34B-88F4-217F633D49A2}"/>
              </a:ext>
            </a:extLst>
          </p:cNvPr>
          <p:cNvSpPr txBox="1">
            <a:spLocks/>
          </p:cNvSpPr>
          <p:nvPr/>
        </p:nvSpPr>
        <p:spPr>
          <a:xfrm>
            <a:off x="632536" y="690465"/>
            <a:ext cx="5572321" cy="685225"/>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dirty="0">
                <a:latin typeface="Times New Roman" panose="02020603050405020304" pitchFamily="18" charset="0"/>
                <a:cs typeface="Times New Roman" panose="02020603050405020304" pitchFamily="18" charset="0"/>
              </a:rPr>
              <a:t>2.3.1. Giới thiệu về Argon2</a:t>
            </a:r>
          </a:p>
        </p:txBody>
      </p:sp>
      <p:sp>
        <p:nvSpPr>
          <p:cNvPr id="7" name="TextBox 6">
            <a:extLst>
              <a:ext uri="{FF2B5EF4-FFF2-40B4-BE49-F238E27FC236}">
                <a16:creationId xmlns:a16="http://schemas.microsoft.com/office/drawing/2014/main" xmlns="" id="{2E3246B1-92F7-A430-6782-A819AD1CF619}"/>
              </a:ext>
            </a:extLst>
          </p:cNvPr>
          <p:cNvSpPr txBox="1"/>
          <p:nvPr/>
        </p:nvSpPr>
        <p:spPr>
          <a:xfrm>
            <a:off x="955765" y="3031913"/>
            <a:ext cx="10371598" cy="954107"/>
          </a:xfrm>
          <a:prstGeom prst="rect">
            <a:avLst/>
          </a:prstGeom>
          <a:noFill/>
        </p:spPr>
        <p:txBody>
          <a:bodyPr wrap="square">
            <a:spAutoFit/>
          </a:bodyPr>
          <a:lstStyle/>
          <a:p>
            <a:pPr marL="457200" indent="-457200">
              <a:lnSpc>
                <a:spcPct val="100000"/>
              </a:lnSpc>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Mục tiêu nhằm chống lại các cuộc tấn công </a:t>
            </a:r>
            <a:r>
              <a:rPr lang="vi-VN" sz="2800" dirty="0" err="1">
                <a:latin typeface="Times New Roman" panose="02020603050405020304" pitchFamily="18" charset="0"/>
                <a:cs typeface="Times New Roman" panose="02020603050405020304" pitchFamily="18" charset="0"/>
              </a:rPr>
              <a:t>brute-force</a:t>
            </a:r>
            <a:r>
              <a:rPr lang="vi-VN" sz="2800" dirty="0">
                <a:latin typeface="Times New Roman" panose="02020603050405020304" pitchFamily="18" charset="0"/>
                <a:cs typeface="Times New Roman" panose="02020603050405020304" pitchFamily="18" charset="0"/>
              </a:rPr>
              <a:t> và các cuộc tấn công phần cứng chuyên dụng.</a:t>
            </a:r>
          </a:p>
        </p:txBody>
      </p:sp>
      <p:sp>
        <p:nvSpPr>
          <p:cNvPr id="10" name="TextBox 9">
            <a:extLst>
              <a:ext uri="{FF2B5EF4-FFF2-40B4-BE49-F238E27FC236}">
                <a16:creationId xmlns:a16="http://schemas.microsoft.com/office/drawing/2014/main" xmlns="" id="{7ABC0AE9-FF76-B9B8-0312-192DDEF61A0C}"/>
              </a:ext>
            </a:extLst>
          </p:cNvPr>
          <p:cNvSpPr txBox="1"/>
          <p:nvPr/>
        </p:nvSpPr>
        <p:spPr>
          <a:xfrm>
            <a:off x="955765" y="5406599"/>
            <a:ext cx="8801100" cy="523220"/>
          </a:xfrm>
          <a:prstGeom prst="rect">
            <a:avLst/>
          </a:prstGeom>
          <a:noFill/>
        </p:spPr>
        <p:txBody>
          <a:bodyPr wrap="square">
            <a:spAutoFit/>
          </a:bodyPr>
          <a:lstStyle/>
          <a:p>
            <a:pPr marL="457200" indent="-457200">
              <a:lnSpc>
                <a:spcPct val="100000"/>
              </a:lnSpc>
              <a:buFont typeface="Wingdings" panose="05000000000000000000" pitchFamily="2" charset="2"/>
              <a:buChar char="Ø"/>
            </a:pPr>
            <a:r>
              <a:rPr lang="vi-VN" sz="2800" dirty="0">
                <a:solidFill>
                  <a:schemeClr val="tx1">
                    <a:lumMod val="95000"/>
                    <a:lumOff val="5000"/>
                  </a:schemeClr>
                </a:solidFill>
                <a:latin typeface="Times New Roman" panose="02020603050405020304" pitchFamily="18" charset="0"/>
                <a:cs typeface="Times New Roman" panose="02020603050405020304" pitchFamily="18" charset="0"/>
              </a:rPr>
              <a:t>Có 2 phiên bản của Argon2 là: Argon2d và Argon2i.</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xmlns="" id="{E9E49C07-B2DF-94B5-B6B8-42AF97C17892}"/>
              </a:ext>
            </a:extLst>
          </p:cNvPr>
          <p:cNvSpPr txBox="1"/>
          <p:nvPr/>
        </p:nvSpPr>
        <p:spPr>
          <a:xfrm>
            <a:off x="955765" y="4219256"/>
            <a:ext cx="10371598" cy="954107"/>
          </a:xfrm>
          <a:prstGeom prst="rect">
            <a:avLst/>
          </a:prstGeom>
          <a:noFill/>
        </p:spPr>
        <p:txBody>
          <a:bodyPr wrap="square">
            <a:spAutoFit/>
          </a:bodyPr>
          <a:lstStyle/>
          <a:p>
            <a:pPr marL="457200" indent="-457200">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Argon2 đã giành chiến thắng trong cuộc thi Password Hashing Competition (PHC) năm 2015.</a:t>
            </a:r>
            <a:endParaRPr lang="vi-V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192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P spid="10"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5595D0C-AE9F-13F4-B88C-A98E3305880B}"/>
              </a:ext>
            </a:extLst>
          </p:cNvPr>
          <p:cNvSpPr txBox="1"/>
          <p:nvPr/>
        </p:nvSpPr>
        <p:spPr>
          <a:xfrm>
            <a:off x="837421" y="1514964"/>
            <a:ext cx="10359313" cy="1384995"/>
          </a:xfrm>
          <a:prstGeom prst="rect">
            <a:avLst/>
          </a:prstGeom>
          <a:noFill/>
        </p:spPr>
        <p:txBody>
          <a:bodyPr wrap="square">
            <a:spAutoFit/>
          </a:bodyPr>
          <a:lstStyle/>
          <a:p>
            <a:pPr marL="285750" indent="-285750">
              <a:buFont typeface="Arial" panose="020B0604020202020204" pitchFamily="34" charset="0"/>
              <a:buChar char="•"/>
            </a:pPr>
            <a:r>
              <a:rPr lang="vi-VN" sz="2800" b="0" i="0" dirty="0">
                <a:solidFill>
                  <a:srgbClr val="404040"/>
                </a:solidFill>
                <a:effectLst/>
                <a:latin typeface="+mj-lt"/>
              </a:rPr>
              <a:t>Argon2 dựa trên sức mạnh từ </a:t>
            </a:r>
            <a:r>
              <a:rPr lang="vi-VN" sz="2800" b="1" i="0" dirty="0">
                <a:solidFill>
                  <a:srgbClr val="404040"/>
                </a:solidFill>
                <a:effectLst/>
                <a:latin typeface="+mj-lt"/>
              </a:rPr>
              <a:t>Blake2b</a:t>
            </a:r>
            <a:r>
              <a:rPr lang="vi-VN" sz="2800" b="0" i="0" dirty="0">
                <a:solidFill>
                  <a:srgbClr val="404040"/>
                </a:solidFill>
                <a:effectLst/>
                <a:latin typeface="+mj-lt"/>
              </a:rPr>
              <a:t>, một hàm băm mật mã nhanh và an toàn, đồng thời tích hợp cơ chế </a:t>
            </a:r>
            <a:r>
              <a:rPr lang="vi-VN" sz="2800" b="1" i="0" dirty="0">
                <a:solidFill>
                  <a:srgbClr val="404040"/>
                </a:solidFill>
                <a:effectLst/>
                <a:latin typeface="+mj-lt"/>
              </a:rPr>
              <a:t>hàm nén</a:t>
            </a:r>
            <a:r>
              <a:rPr lang="vi-VN" sz="2800" b="0" i="0" dirty="0">
                <a:solidFill>
                  <a:srgbClr val="404040"/>
                </a:solidFill>
                <a:effectLst/>
                <a:latin typeface="+mj-lt"/>
              </a:rPr>
              <a:t> </a:t>
            </a:r>
            <a:r>
              <a:rPr lang="vi-VN" sz="2800" b="1" i="0" dirty="0">
                <a:solidFill>
                  <a:srgbClr val="404040"/>
                </a:solidFill>
                <a:effectLst/>
                <a:latin typeface="+mj-lt"/>
              </a:rPr>
              <a:t>G</a:t>
            </a:r>
            <a:r>
              <a:rPr lang="vi-VN" sz="2800" b="0" i="0" dirty="0">
                <a:solidFill>
                  <a:srgbClr val="404040"/>
                </a:solidFill>
                <a:effectLst/>
                <a:latin typeface="+mj-lt"/>
              </a:rPr>
              <a:t> (</a:t>
            </a:r>
            <a:r>
              <a:rPr lang="vi-VN" sz="2800" b="0" i="0" dirty="0" err="1">
                <a:solidFill>
                  <a:srgbClr val="404040"/>
                </a:solidFill>
                <a:effectLst/>
                <a:latin typeface="+mj-lt"/>
              </a:rPr>
              <a:t>compression</a:t>
            </a:r>
            <a:r>
              <a:rPr lang="vi-VN" sz="2800" b="0" i="0" dirty="0">
                <a:solidFill>
                  <a:srgbClr val="404040"/>
                </a:solidFill>
                <a:effectLst/>
                <a:latin typeface="+mj-lt"/>
              </a:rPr>
              <a:t> </a:t>
            </a:r>
            <a:r>
              <a:rPr lang="vi-VN" sz="2800" b="0" i="0" dirty="0" err="1">
                <a:solidFill>
                  <a:srgbClr val="404040"/>
                </a:solidFill>
                <a:effectLst/>
                <a:latin typeface="+mj-lt"/>
              </a:rPr>
              <a:t>function</a:t>
            </a:r>
            <a:r>
              <a:rPr lang="vi-VN" sz="2800" b="0" i="0" dirty="0">
                <a:solidFill>
                  <a:srgbClr val="404040"/>
                </a:solidFill>
                <a:effectLst/>
                <a:latin typeface="+mj-lt"/>
              </a:rPr>
              <a:t>) để xử lý dữ liệu một cách hiệu quả.</a:t>
            </a:r>
            <a:endParaRPr lang="vi-VN" sz="2800" dirty="0">
              <a:solidFill>
                <a:srgbClr val="404040"/>
              </a:solidFill>
              <a:latin typeface="+mj-lt"/>
            </a:endParaRPr>
          </a:p>
        </p:txBody>
      </p:sp>
      <p:sp>
        <p:nvSpPr>
          <p:cNvPr id="5" name="TextBox 4">
            <a:extLst>
              <a:ext uri="{FF2B5EF4-FFF2-40B4-BE49-F238E27FC236}">
                <a16:creationId xmlns:a16="http://schemas.microsoft.com/office/drawing/2014/main" xmlns="" id="{A55D3E66-3170-F84F-5802-94A758F75F88}"/>
              </a:ext>
            </a:extLst>
          </p:cNvPr>
          <p:cNvSpPr txBox="1"/>
          <p:nvPr/>
        </p:nvSpPr>
        <p:spPr>
          <a:xfrm>
            <a:off x="837420" y="3496377"/>
            <a:ext cx="7121591" cy="1384995"/>
          </a:xfrm>
          <a:prstGeom prst="rect">
            <a:avLst/>
          </a:prstGeom>
          <a:noFill/>
        </p:spPr>
        <p:txBody>
          <a:bodyPr wrap="square">
            <a:spAutoFit/>
          </a:bodyPr>
          <a:lstStyle/>
          <a:p>
            <a:pPr marL="285750" indent="-285750">
              <a:buFont typeface="Arial" panose="020B0604020202020204" pitchFamily="34" charset="0"/>
              <a:buChar char="•"/>
            </a:pPr>
            <a:r>
              <a:rPr lang="vi-VN" sz="2800" b="1" i="0" dirty="0">
                <a:solidFill>
                  <a:srgbClr val="404040"/>
                </a:solidFill>
                <a:effectLst/>
                <a:latin typeface="+mj-lt"/>
              </a:rPr>
              <a:t>Hàm băm Blake2b ?</a:t>
            </a:r>
          </a:p>
          <a:p>
            <a:pPr marL="285750" indent="-285750">
              <a:buFont typeface="Arial" panose="020B0604020202020204" pitchFamily="34" charset="0"/>
              <a:buChar char="•"/>
            </a:pPr>
            <a:endParaRPr lang="vi-VN" sz="2800" b="1" i="0" dirty="0">
              <a:solidFill>
                <a:srgbClr val="404040"/>
              </a:solidFill>
              <a:effectLst/>
              <a:latin typeface="+mj-lt"/>
            </a:endParaRPr>
          </a:p>
          <a:p>
            <a:pPr marL="285750" indent="-285750">
              <a:buFont typeface="Arial" panose="020B0604020202020204" pitchFamily="34" charset="0"/>
              <a:buChar char="•"/>
            </a:pPr>
            <a:r>
              <a:rPr lang="vi-VN" sz="2800" b="1" i="0" dirty="0">
                <a:solidFill>
                  <a:srgbClr val="404040"/>
                </a:solidFill>
                <a:effectLst/>
                <a:latin typeface="+mj-lt"/>
              </a:rPr>
              <a:t>Hàm nén G ?</a:t>
            </a:r>
            <a:endParaRPr lang="vi-VN" sz="2800" dirty="0">
              <a:latin typeface="+mj-lt"/>
            </a:endParaRPr>
          </a:p>
        </p:txBody>
      </p:sp>
      <p:sp>
        <p:nvSpPr>
          <p:cNvPr id="8" name="Title 3">
            <a:extLst>
              <a:ext uri="{FF2B5EF4-FFF2-40B4-BE49-F238E27FC236}">
                <a16:creationId xmlns:a16="http://schemas.microsoft.com/office/drawing/2014/main" xmlns="" id="{FFC11215-9F71-9511-2C78-9894D4601AA6}"/>
              </a:ext>
            </a:extLst>
          </p:cNvPr>
          <p:cNvSpPr txBox="1">
            <a:spLocks/>
          </p:cNvSpPr>
          <p:nvPr/>
        </p:nvSpPr>
        <p:spPr>
          <a:xfrm>
            <a:off x="632536" y="690465"/>
            <a:ext cx="5572321" cy="685225"/>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dirty="0">
                <a:latin typeface="Times New Roman" panose="02020603050405020304" pitchFamily="18" charset="0"/>
                <a:cs typeface="Times New Roman" panose="02020603050405020304" pitchFamily="18" charset="0"/>
              </a:rPr>
              <a:t>2.3.1. Giới thiệu về Argon2</a:t>
            </a:r>
          </a:p>
        </p:txBody>
      </p:sp>
    </p:spTree>
    <p:extLst>
      <p:ext uri="{BB962C8B-B14F-4D97-AF65-F5344CB8AC3E}">
        <p14:creationId xmlns:p14="http://schemas.microsoft.com/office/powerpoint/2010/main" val="498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5A72877-FA6F-3561-6768-B654FD66A1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D431656B-5DA9-425F-D8FE-872C5B0D1862}"/>
              </a:ext>
            </a:extLst>
          </p:cNvPr>
          <p:cNvSpPr>
            <a:spLocks noGrp="1"/>
          </p:cNvSpPr>
          <p:nvPr>
            <p:ph type="ctrTitle"/>
          </p:nvPr>
        </p:nvSpPr>
        <p:spPr>
          <a:xfrm>
            <a:off x="701546" y="774169"/>
            <a:ext cx="5223976" cy="613374"/>
          </a:xfrm>
        </p:spPr>
        <p:txBody>
          <a:bodyPr/>
          <a:lstStyle/>
          <a:p>
            <a:r>
              <a:rPr lang="en-US" dirty="0">
                <a:latin typeface="Times New Roman" panose="02020603050405020304" pitchFamily="18" charset="0"/>
                <a:cs typeface="Times New Roman" panose="02020603050405020304" pitchFamily="18" charset="0"/>
              </a:rPr>
              <a:t>2.3.2. </a:t>
            </a:r>
            <a:r>
              <a:rPr lang="vi-VN" dirty="0">
                <a:latin typeface="Times New Roman" panose="02020603050405020304" pitchFamily="18" charset="0"/>
                <a:cs typeface="Times New Roman" panose="02020603050405020304" pitchFamily="18" charset="0"/>
              </a:rPr>
              <a:t>Hàm băm Blake2b</a:t>
            </a:r>
            <a:endParaRPr lang="en-US" dirty="0"/>
          </a:p>
        </p:txBody>
      </p:sp>
      <p:sp>
        <p:nvSpPr>
          <p:cNvPr id="3" name="TextBox 2">
            <a:extLst>
              <a:ext uri="{FF2B5EF4-FFF2-40B4-BE49-F238E27FC236}">
                <a16:creationId xmlns:a16="http://schemas.microsoft.com/office/drawing/2014/main" xmlns="" id="{BFA1994C-F860-B083-651A-50C1780C888F}"/>
              </a:ext>
            </a:extLst>
          </p:cNvPr>
          <p:cNvSpPr txBox="1"/>
          <p:nvPr/>
        </p:nvSpPr>
        <p:spPr>
          <a:xfrm>
            <a:off x="1092848" y="1611450"/>
            <a:ext cx="9805307" cy="1383264"/>
          </a:xfrm>
          <a:prstGeom prst="rect">
            <a:avLst/>
          </a:prstGeom>
          <a:noFill/>
        </p:spPr>
        <p:txBody>
          <a:bodyPr wrap="square">
            <a:spAutoFit/>
          </a:bodyPr>
          <a:lstStyle/>
          <a:p>
            <a:pPr marL="342900" indent="-342900" algn="just">
              <a:lnSpc>
                <a:spcPct val="120000"/>
              </a:lnSpc>
              <a:spcBef>
                <a:spcPts val="600"/>
              </a:spcBef>
              <a:buFont typeface="Wingdings" panose="05000000000000000000" pitchFamily="2" charset="2"/>
              <a:buChar char="Ø"/>
            </a:pPr>
            <a:r>
              <a:rPr lang="vi-VN" sz="2400" b="1" dirty="0">
                <a:effectLst/>
                <a:latin typeface="Times New Roman" panose="02020603050405020304" pitchFamily="18" charset="0"/>
                <a:ea typeface="Times New Roman" panose="02020603050405020304" pitchFamily="18" charset="0"/>
                <a:cs typeface="Times New Roman" panose="02020603050405020304" pitchFamily="18" charset="0"/>
              </a:rPr>
              <a:t>Blake2b</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là một hàm băm chia </a:t>
            </a: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dữ liệu đầu vào thành các khối </a:t>
            </a:r>
            <a:r>
              <a:rPr lang="vi-VN" sz="2400" b="1" dirty="0">
                <a:effectLst/>
                <a:latin typeface="Times New Roman" panose="02020603050405020304" pitchFamily="18" charset="0"/>
                <a:ea typeface="Times New Roman" panose="02020603050405020304" pitchFamily="18" charset="0"/>
                <a:cs typeface="Times New Roman" panose="02020603050405020304" pitchFamily="18" charset="0"/>
              </a:rPr>
              <a:t>128 </a:t>
            </a:r>
            <a:r>
              <a:rPr lang="vi-VN" sz="2400" b="1" dirty="0" err="1">
                <a:effectLst/>
                <a:latin typeface="Times New Roman" panose="02020603050405020304" pitchFamily="18" charset="0"/>
                <a:ea typeface="Times New Roman" panose="02020603050405020304" pitchFamily="18" charset="0"/>
                <a:cs typeface="Times New Roman" panose="02020603050405020304" pitchFamily="18" charset="0"/>
              </a:rPr>
              <a:t>bytes</a:t>
            </a:r>
            <a:r>
              <a:rPr lang="vi-VN"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và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sử dụng một quá trình lặp lại </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12 vòng (rounds)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để trộn dữ liệu đầu vào và tạo ra kết quả cuối cùng. </a:t>
            </a:r>
          </a:p>
        </p:txBody>
      </p:sp>
      <p:sp>
        <p:nvSpPr>
          <p:cNvPr id="5" name="TextBox 4">
            <a:extLst>
              <a:ext uri="{FF2B5EF4-FFF2-40B4-BE49-F238E27FC236}">
                <a16:creationId xmlns:a16="http://schemas.microsoft.com/office/drawing/2014/main" xmlns="" id="{5E559EAF-AD3C-C77A-F6F3-6A3A4D2C83A9}"/>
              </a:ext>
            </a:extLst>
          </p:cNvPr>
          <p:cNvSpPr txBox="1"/>
          <p:nvPr/>
        </p:nvSpPr>
        <p:spPr>
          <a:xfrm>
            <a:off x="1092848" y="3118050"/>
            <a:ext cx="9665348" cy="940066"/>
          </a:xfrm>
          <a:prstGeom prst="rect">
            <a:avLst/>
          </a:prstGeom>
          <a:noFill/>
        </p:spPr>
        <p:txBody>
          <a:bodyPr wrap="square">
            <a:spAutoFit/>
          </a:bodyPr>
          <a:lstStyle/>
          <a:p>
            <a:pPr marL="342900" indent="-342900" algn="just">
              <a:lnSpc>
                <a:spcPct val="120000"/>
              </a:lnSpc>
              <a:spcBef>
                <a:spcPts val="600"/>
              </a:spcBef>
              <a:buFont typeface="Wingdings" panose="05000000000000000000" pitchFamily="2" charset="2"/>
              <a:buChar char="Ø"/>
            </a:pPr>
            <a:r>
              <a:rPr lang="vi-VN" sz="2400" dirty="0">
                <a:effectLst/>
                <a:latin typeface="Times New Roman" panose="02020603050405020304" pitchFamily="18" charset="0"/>
                <a:ea typeface="MS Mincho" panose="02020609040205080304" pitchFamily="49" charset="-128"/>
                <a:cs typeface="Times New Roman" panose="02020603050405020304" pitchFamily="18" charset="0"/>
              </a:rPr>
              <a:t>Mỗi vòng gồm </a:t>
            </a:r>
            <a:r>
              <a:rPr lang="vi-VN" sz="2400" b="1" dirty="0">
                <a:effectLst/>
                <a:latin typeface="Times New Roman" panose="02020603050405020304" pitchFamily="18" charset="0"/>
                <a:ea typeface="MS Mincho" panose="02020609040205080304" pitchFamily="49" charset="-128"/>
                <a:cs typeface="Times New Roman" panose="02020603050405020304" pitchFamily="18" charset="0"/>
              </a:rPr>
              <a:t>8 lần biến đổi</a:t>
            </a:r>
            <a:r>
              <a:rPr lang="vi-VN" sz="2400" dirty="0">
                <a:effectLst/>
                <a:latin typeface="Times New Roman" panose="02020603050405020304" pitchFamily="18" charset="0"/>
                <a:ea typeface="MS Mincho" panose="02020609040205080304" pitchFamily="49" charset="-128"/>
                <a:cs typeface="Times New Roman" panose="02020603050405020304" pitchFamily="18" charset="0"/>
              </a:rPr>
              <a:t>,</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mỗi lần biến đổi sẽ thực hiện </a:t>
            </a:r>
            <a:r>
              <a:rPr lang="en-US" sz="2400" b="1" dirty="0">
                <a:effectLst/>
                <a:latin typeface="Times New Roman" panose="02020603050405020304" pitchFamily="18" charset="0"/>
                <a:ea typeface="MS Mincho" panose="02020609040205080304" pitchFamily="49" charset="-128"/>
                <a:cs typeface="Times New Roman" panose="02020603050405020304" pitchFamily="18" charset="0"/>
              </a:rPr>
              <a:t>3 phép tính</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sau để trộn dữ liệu:</a:t>
            </a:r>
            <a:endParaRPr lang="vi-VN" sz="2400" dirty="0">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7" name="TextBox 6">
            <a:extLst>
              <a:ext uri="{FF2B5EF4-FFF2-40B4-BE49-F238E27FC236}">
                <a16:creationId xmlns:a16="http://schemas.microsoft.com/office/drawing/2014/main" xmlns="" id="{3337B473-4A65-CB2E-4350-1B2E6B5DC146}"/>
              </a:ext>
            </a:extLst>
          </p:cNvPr>
          <p:cNvSpPr txBox="1"/>
          <p:nvPr/>
        </p:nvSpPr>
        <p:spPr>
          <a:xfrm>
            <a:off x="1425250" y="4365999"/>
            <a:ext cx="6097554" cy="1537152"/>
          </a:xfrm>
          <a:prstGeom prst="rect">
            <a:avLst/>
          </a:prstGeom>
          <a:noFill/>
        </p:spPr>
        <p:txBody>
          <a:bodyPr wrap="square">
            <a:spAutoFit/>
          </a:bodyPr>
          <a:lstStyle/>
          <a:p>
            <a:pPr marL="457200" indent="-457200" algn="just">
              <a:lnSpc>
                <a:spcPct val="120000"/>
              </a:lnSpc>
              <a:spcBef>
                <a:spcPts val="600"/>
              </a:spcBef>
              <a:buFont typeface="+mj-lt"/>
              <a:buAutoNum type="arabicParenR"/>
            </a:pPr>
            <a:r>
              <a:rPr lang="vi-VN" sz="2400" b="1" dirty="0">
                <a:latin typeface="Times New Roman" panose="02020603050405020304" pitchFamily="18" charset="0"/>
                <a:ea typeface="MS Mincho" panose="02020609040205080304" pitchFamily="49" charset="-128"/>
                <a:cs typeface="Times New Roman" panose="02020603050405020304" pitchFamily="18" charset="0"/>
              </a:rPr>
              <a:t>Cộng </a:t>
            </a:r>
            <a:r>
              <a:rPr lang="vi-VN" sz="2400" b="1" dirty="0" err="1">
                <a:latin typeface="Times New Roman" panose="02020603050405020304" pitchFamily="18" charset="0"/>
                <a:ea typeface="MS Mincho" panose="02020609040205080304" pitchFamily="49" charset="-128"/>
                <a:cs typeface="Times New Roman" panose="02020603050405020304" pitchFamily="18" charset="0"/>
              </a:rPr>
              <a:t>bit</a:t>
            </a:r>
            <a:endParaRPr lang="vi-VN" sz="2400" b="1" dirty="0">
              <a:latin typeface="Times New Roman" panose="02020603050405020304" pitchFamily="18" charset="0"/>
              <a:ea typeface="MS Mincho" panose="02020609040205080304" pitchFamily="49" charset="-128"/>
              <a:cs typeface="Times New Roman" panose="02020603050405020304" pitchFamily="18" charset="0"/>
            </a:endParaRPr>
          </a:p>
          <a:p>
            <a:pPr marL="457200" indent="-457200" algn="just">
              <a:lnSpc>
                <a:spcPct val="120000"/>
              </a:lnSpc>
              <a:spcBef>
                <a:spcPts val="600"/>
              </a:spcBef>
              <a:buFont typeface="+mj-lt"/>
              <a:buAutoNum type="arabicParenR"/>
            </a:pPr>
            <a:r>
              <a:rPr lang="vi-VN" sz="2400" b="1" dirty="0">
                <a:latin typeface="Times New Roman" panose="02020603050405020304" pitchFamily="18" charset="0"/>
                <a:ea typeface="MS Mincho" panose="02020609040205080304" pitchFamily="49" charset="-128"/>
                <a:cs typeface="Times New Roman" panose="02020603050405020304" pitchFamily="18" charset="0"/>
              </a:rPr>
              <a:t>XOR</a:t>
            </a:r>
          </a:p>
          <a:p>
            <a:pPr marL="457200" indent="-457200" algn="just">
              <a:lnSpc>
                <a:spcPct val="120000"/>
              </a:lnSpc>
              <a:spcBef>
                <a:spcPts val="600"/>
              </a:spcBef>
              <a:buFont typeface="+mj-lt"/>
              <a:buAutoNum type="arabicParenR"/>
            </a:pPr>
            <a:r>
              <a:rPr lang="vi-VN" sz="2400" b="1" dirty="0">
                <a:latin typeface="Times New Roman" panose="02020603050405020304" pitchFamily="18" charset="0"/>
                <a:ea typeface="MS Mincho" panose="02020609040205080304" pitchFamily="49" charset="-128"/>
                <a:cs typeface="Times New Roman" panose="02020603050405020304" pitchFamily="18" charset="0"/>
              </a:rPr>
              <a:t>Xoay </a:t>
            </a:r>
            <a:r>
              <a:rPr lang="vi-VN" sz="2400" b="1" dirty="0" err="1">
                <a:latin typeface="Times New Roman" panose="02020603050405020304" pitchFamily="18" charset="0"/>
                <a:ea typeface="MS Mincho" panose="02020609040205080304" pitchFamily="49" charset="-128"/>
                <a:cs typeface="Times New Roman" panose="02020603050405020304" pitchFamily="18" charset="0"/>
              </a:rPr>
              <a:t>bit</a:t>
            </a:r>
            <a:endParaRPr lang="vi-V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68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E99BEF0-079D-B812-EB16-D94297D6A1C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0418837D-276F-7AF6-3174-9F38C6EFC457}"/>
              </a:ext>
            </a:extLst>
          </p:cNvPr>
          <p:cNvSpPr>
            <a:spLocks noGrp="1"/>
          </p:cNvSpPr>
          <p:nvPr>
            <p:ph type="ctrTitle"/>
          </p:nvPr>
        </p:nvSpPr>
        <p:spPr>
          <a:xfrm>
            <a:off x="625465" y="786272"/>
            <a:ext cx="3889699" cy="613374"/>
          </a:xfrm>
        </p:spPr>
        <p:txBody>
          <a:bodyPr/>
          <a:lstStyle/>
          <a:p>
            <a:r>
              <a:rPr lang="en-US" dirty="0">
                <a:latin typeface="Times New Roman" panose="02020603050405020304" pitchFamily="18" charset="0"/>
                <a:cs typeface="Times New Roman" panose="02020603050405020304" pitchFamily="18" charset="0"/>
              </a:rPr>
              <a:t>2.3.3. Hàm nén G</a:t>
            </a:r>
            <a:endParaRPr lang="en-US" dirty="0"/>
          </a:p>
        </p:txBody>
      </p:sp>
      <p:pic>
        <p:nvPicPr>
          <p:cNvPr id="2" name="Picture 1" descr="A diagram of a diagram&#10;&#10;AI-generated content may be incorrect.">
            <a:extLst>
              <a:ext uri="{FF2B5EF4-FFF2-40B4-BE49-F238E27FC236}">
                <a16:creationId xmlns:a16="http://schemas.microsoft.com/office/drawing/2014/main" xmlns="" id="{6B61432B-9767-1879-3E30-C9F3E421BC97}"/>
              </a:ext>
            </a:extLst>
          </p:cNvPr>
          <p:cNvPicPr>
            <a:picLocks noChangeAspect="1"/>
          </p:cNvPicPr>
          <p:nvPr/>
        </p:nvPicPr>
        <p:blipFill>
          <a:blip r:embed="rId2"/>
          <a:stretch>
            <a:fillRect/>
          </a:stretch>
        </p:blipFill>
        <p:spPr>
          <a:xfrm>
            <a:off x="7049591" y="607456"/>
            <a:ext cx="3868835" cy="5880467"/>
          </a:xfrm>
          <a:prstGeom prst="rect">
            <a:avLst/>
          </a:prstGeom>
          <a:ln>
            <a:solidFill>
              <a:schemeClr val="tx1"/>
            </a:solidFill>
          </a:ln>
        </p:spPr>
      </p:pic>
      <p:sp>
        <p:nvSpPr>
          <p:cNvPr id="12" name="TextBox 11">
            <a:extLst>
              <a:ext uri="{FF2B5EF4-FFF2-40B4-BE49-F238E27FC236}">
                <a16:creationId xmlns:a16="http://schemas.microsoft.com/office/drawing/2014/main" xmlns="" id="{CEFCCD54-889B-5A7A-97BF-D25C6642D4ED}"/>
              </a:ext>
            </a:extLst>
          </p:cNvPr>
          <p:cNvSpPr txBox="1"/>
          <p:nvPr/>
        </p:nvSpPr>
        <p:spPr>
          <a:xfrm>
            <a:off x="625466" y="1737310"/>
            <a:ext cx="6097554" cy="496418"/>
          </a:xfrm>
          <a:prstGeom prst="rect">
            <a:avLst/>
          </a:prstGeom>
          <a:noFill/>
        </p:spPr>
        <p:txBody>
          <a:bodyPr wrap="square">
            <a:spAutoFit/>
          </a:bodyPr>
          <a:lstStyle/>
          <a:p>
            <a:pPr lvl="0" algn="just">
              <a:lnSpc>
                <a:spcPct val="120000"/>
              </a:lnSpc>
              <a:spcBef>
                <a:spcPts val="600"/>
              </a:spcBef>
              <a:tabLst>
                <a:tab pos="457200" algn="l"/>
              </a:tabLst>
            </a:pPr>
            <a:r>
              <a:rPr lang="vi-VN" sz="2400" b="1" dirty="0">
                <a:effectLst/>
                <a:latin typeface="+mj-lt"/>
                <a:ea typeface="Times New Roman" panose="02020603050405020304" pitchFamily="18" charset="0"/>
              </a:rPr>
              <a:t>1. XOR hai khối đầu vào</a:t>
            </a:r>
            <a:r>
              <a:rPr lang="vi-VN" sz="2400" dirty="0">
                <a:effectLst/>
                <a:latin typeface="+mj-lt"/>
                <a:ea typeface="Times New Roman" panose="02020603050405020304" pitchFamily="18" charset="0"/>
              </a:rPr>
              <a:t>: R=X</a:t>
            </a:r>
            <a:r>
              <a:rPr lang="vi-VN" sz="2400" dirty="0">
                <a:effectLst/>
                <a:latin typeface="+mj-lt"/>
                <a:ea typeface="Times New Roman" panose="02020603050405020304" pitchFamily="18" charset="0"/>
                <a:cs typeface="Cambria Math" panose="02040503050406030204" pitchFamily="18" charset="0"/>
              </a:rPr>
              <a:t>⊕</a:t>
            </a:r>
            <a:r>
              <a:rPr lang="vi-VN" sz="2400" dirty="0">
                <a:effectLst/>
                <a:latin typeface="+mj-lt"/>
                <a:ea typeface="Times New Roman" panose="02020603050405020304" pitchFamily="18" charset="0"/>
              </a:rPr>
              <a:t>Y</a:t>
            </a:r>
          </a:p>
        </p:txBody>
      </p:sp>
      <p:sp>
        <p:nvSpPr>
          <p:cNvPr id="14" name="TextBox 13">
            <a:extLst>
              <a:ext uri="{FF2B5EF4-FFF2-40B4-BE49-F238E27FC236}">
                <a16:creationId xmlns:a16="http://schemas.microsoft.com/office/drawing/2014/main" xmlns="" id="{7C21E868-7E26-71A5-95C4-B8F02E994811}"/>
              </a:ext>
            </a:extLst>
          </p:cNvPr>
          <p:cNvSpPr txBox="1"/>
          <p:nvPr/>
        </p:nvSpPr>
        <p:spPr>
          <a:xfrm>
            <a:off x="625465" y="2871907"/>
            <a:ext cx="5905963" cy="940066"/>
          </a:xfrm>
          <a:prstGeom prst="rect">
            <a:avLst/>
          </a:prstGeom>
          <a:noFill/>
        </p:spPr>
        <p:txBody>
          <a:bodyPr wrap="square">
            <a:spAutoFit/>
          </a:bodyPr>
          <a:lstStyle/>
          <a:p>
            <a:pPr lvl="0" algn="just">
              <a:lnSpc>
                <a:spcPct val="120000"/>
              </a:lnSpc>
              <a:spcBef>
                <a:spcPts val="600"/>
              </a:spcBef>
              <a:tabLst>
                <a:tab pos="457200" algn="l"/>
              </a:tabLst>
            </a:pPr>
            <a:r>
              <a:rPr lang="vi-VN" sz="2400" b="1" dirty="0">
                <a:effectLst/>
                <a:latin typeface="+mj-lt"/>
                <a:ea typeface="Times New Roman" panose="02020603050405020304" pitchFamily="18" charset="0"/>
              </a:rPr>
              <a:t>2. Áp dụng hàm vòng Blake2b</a:t>
            </a:r>
            <a:r>
              <a:rPr lang="vi-VN" sz="2400" dirty="0">
                <a:effectLst/>
                <a:latin typeface="+mj-lt"/>
                <a:ea typeface="Times New Roman" panose="02020603050405020304" pitchFamily="18" charset="0"/>
              </a:rPr>
              <a:t>: Hàm vòng này được áp dụng theo hàng và cột.</a:t>
            </a:r>
          </a:p>
        </p:txBody>
      </p:sp>
      <p:sp>
        <p:nvSpPr>
          <p:cNvPr id="16" name="TextBox 15">
            <a:extLst>
              <a:ext uri="{FF2B5EF4-FFF2-40B4-BE49-F238E27FC236}">
                <a16:creationId xmlns:a16="http://schemas.microsoft.com/office/drawing/2014/main" xmlns="" id="{8ECEDFC0-E818-4FDE-0B2C-2DA927D9F0EA}"/>
              </a:ext>
            </a:extLst>
          </p:cNvPr>
          <p:cNvSpPr txBox="1"/>
          <p:nvPr/>
        </p:nvSpPr>
        <p:spPr>
          <a:xfrm>
            <a:off x="625465" y="4246394"/>
            <a:ext cx="6097554" cy="940066"/>
          </a:xfrm>
          <a:prstGeom prst="rect">
            <a:avLst/>
          </a:prstGeom>
          <a:noFill/>
        </p:spPr>
        <p:txBody>
          <a:bodyPr wrap="square">
            <a:spAutoFit/>
          </a:bodyPr>
          <a:lstStyle/>
          <a:p>
            <a:pPr lvl="0" algn="just">
              <a:lnSpc>
                <a:spcPct val="120000"/>
              </a:lnSpc>
              <a:spcBef>
                <a:spcPts val="600"/>
              </a:spcBef>
              <a:tabLst>
                <a:tab pos="457200" algn="l"/>
              </a:tabLst>
            </a:pPr>
            <a:r>
              <a:rPr lang="vi-VN" sz="2400" b="1" dirty="0">
                <a:effectLst/>
                <a:latin typeface="+mj-lt"/>
                <a:ea typeface="Times New Roman" panose="02020603050405020304" pitchFamily="18" charset="0"/>
              </a:rPr>
              <a:t>3. Kết quả cuối cùng</a:t>
            </a:r>
            <a:r>
              <a:rPr lang="vi-VN" sz="2400" dirty="0">
                <a:effectLst/>
                <a:latin typeface="+mj-lt"/>
                <a:ea typeface="Times New Roman" panose="02020603050405020304" pitchFamily="18" charset="0"/>
              </a:rPr>
              <a:t>: </a:t>
            </a:r>
            <a:r>
              <a:rPr lang="vi-VN" sz="2400" dirty="0" err="1">
                <a:latin typeface="+mj-lt"/>
                <a:ea typeface="Times New Roman" panose="02020603050405020304" pitchFamily="18" charset="0"/>
              </a:rPr>
              <a:t>output</a:t>
            </a:r>
            <a:r>
              <a:rPr lang="vi-VN" sz="2400" dirty="0">
                <a:latin typeface="+mj-lt"/>
                <a:ea typeface="Times New Roman" panose="02020603050405020304" pitchFamily="18" charset="0"/>
              </a:rPr>
              <a:t> </a:t>
            </a:r>
            <a:r>
              <a:rPr lang="vi-VN" sz="2400" dirty="0">
                <a:effectLst/>
                <a:latin typeface="+mj-lt"/>
                <a:ea typeface="Times New Roman" panose="02020603050405020304" pitchFamily="18" charset="0"/>
              </a:rPr>
              <a:t>= Z</a:t>
            </a:r>
            <a:r>
              <a:rPr lang="vi-VN" sz="2400" dirty="0">
                <a:effectLst/>
                <a:latin typeface="+mj-lt"/>
                <a:ea typeface="Times New Roman" panose="02020603050405020304" pitchFamily="18" charset="0"/>
                <a:cs typeface="Cambria Math" panose="02040503050406030204" pitchFamily="18" charset="0"/>
              </a:rPr>
              <a:t>⊕</a:t>
            </a:r>
            <a:r>
              <a:rPr lang="vi-VN" sz="2400" dirty="0">
                <a:latin typeface="+mj-lt"/>
                <a:ea typeface="Times New Roman" panose="02020603050405020304" pitchFamily="18" charset="0"/>
                <a:cs typeface="Cambria Math" panose="02040503050406030204" pitchFamily="18" charset="0"/>
              </a:rPr>
              <a:t>R</a:t>
            </a:r>
            <a:r>
              <a:rPr lang="vi-VN" sz="2400" dirty="0">
                <a:effectLst/>
                <a:latin typeface="+mj-lt"/>
                <a:ea typeface="Times New Roman" panose="02020603050405020304" pitchFamily="18" charset="0"/>
              </a:rPr>
              <a:t>, trong đó Z là kết quả của hàm vòng.</a:t>
            </a:r>
          </a:p>
        </p:txBody>
      </p:sp>
      <p:sp>
        <p:nvSpPr>
          <p:cNvPr id="5" name="TextBox 4">
            <a:extLst>
              <a:ext uri="{FF2B5EF4-FFF2-40B4-BE49-F238E27FC236}">
                <a16:creationId xmlns:a16="http://schemas.microsoft.com/office/drawing/2014/main" xmlns="" id="{E4D954A9-F026-D393-29C6-D68F45996D51}"/>
              </a:ext>
            </a:extLst>
          </p:cNvPr>
          <p:cNvSpPr txBox="1"/>
          <p:nvPr/>
        </p:nvSpPr>
        <p:spPr>
          <a:xfrm>
            <a:off x="8184841" y="0"/>
            <a:ext cx="1598333" cy="429413"/>
          </a:xfrm>
          <a:prstGeom prst="rect">
            <a:avLst/>
          </a:prstGeom>
          <a:noFill/>
        </p:spPr>
        <p:txBody>
          <a:bodyPr wrap="square">
            <a:spAutoFit/>
          </a:bodyPr>
          <a:lstStyle/>
          <a:p>
            <a:pPr lvl="0" algn="just">
              <a:lnSpc>
                <a:spcPct val="120000"/>
              </a:lnSpc>
              <a:spcBef>
                <a:spcPts val="600"/>
              </a:spcBef>
              <a:tabLst>
                <a:tab pos="457200" algn="l"/>
              </a:tabLst>
            </a:pPr>
            <a:r>
              <a:rPr lang="vi-VN" sz="2000" b="1" dirty="0">
                <a:solidFill>
                  <a:srgbClr val="FF0000"/>
                </a:solidFill>
                <a:effectLst/>
                <a:latin typeface="+mj-lt"/>
                <a:ea typeface="Times New Roman" panose="02020603050405020304" pitchFamily="18" charset="0"/>
              </a:rPr>
              <a:t>1024 </a:t>
            </a:r>
            <a:r>
              <a:rPr lang="vi-VN" sz="2000" b="1" dirty="0" err="1">
                <a:solidFill>
                  <a:srgbClr val="FF0000"/>
                </a:solidFill>
                <a:effectLst/>
                <a:latin typeface="+mj-lt"/>
                <a:ea typeface="Times New Roman" panose="02020603050405020304" pitchFamily="18" charset="0"/>
              </a:rPr>
              <a:t>bytes</a:t>
            </a:r>
            <a:endParaRPr lang="vi-VN" sz="2000" dirty="0">
              <a:solidFill>
                <a:srgbClr val="FF0000"/>
              </a:solidFill>
              <a:effectLst/>
              <a:latin typeface="+mj-lt"/>
              <a:ea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xmlns="" id="{9628C803-94C8-C975-A679-272D920695A8}"/>
              </a:ext>
            </a:extLst>
          </p:cNvPr>
          <p:cNvCxnSpPr/>
          <p:nvPr/>
        </p:nvCxnSpPr>
        <p:spPr>
          <a:xfrm flipH="1">
            <a:off x="8416212" y="370077"/>
            <a:ext cx="429208" cy="5440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A6CAE4D8-00E7-34A7-BAE2-901EB8E0F1E5}"/>
              </a:ext>
            </a:extLst>
          </p:cNvPr>
          <p:cNvCxnSpPr>
            <a:cxnSpLocks/>
          </p:cNvCxnSpPr>
          <p:nvPr/>
        </p:nvCxnSpPr>
        <p:spPr>
          <a:xfrm>
            <a:off x="8845420" y="370077"/>
            <a:ext cx="518163" cy="5440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xmlns="" id="{B507A5EC-B078-5D67-FD79-425D9A82F96C}"/>
              </a:ext>
            </a:extLst>
          </p:cNvPr>
          <p:cNvSpPr/>
          <p:nvPr/>
        </p:nvSpPr>
        <p:spPr>
          <a:xfrm>
            <a:off x="10133045" y="2575249"/>
            <a:ext cx="317241" cy="313508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9" name="TextBox 28">
            <a:extLst>
              <a:ext uri="{FF2B5EF4-FFF2-40B4-BE49-F238E27FC236}">
                <a16:creationId xmlns:a16="http://schemas.microsoft.com/office/drawing/2014/main" xmlns="" id="{B648A70A-AA67-16E1-FB36-CF22D4AD9461}"/>
              </a:ext>
            </a:extLst>
          </p:cNvPr>
          <p:cNvSpPr txBox="1"/>
          <p:nvPr/>
        </p:nvSpPr>
        <p:spPr>
          <a:xfrm>
            <a:off x="1869388" y="5620882"/>
            <a:ext cx="2488008" cy="429413"/>
          </a:xfrm>
          <a:prstGeom prst="rect">
            <a:avLst/>
          </a:prstGeom>
          <a:noFill/>
        </p:spPr>
        <p:txBody>
          <a:bodyPr wrap="square">
            <a:spAutoFit/>
          </a:bodyPr>
          <a:lstStyle/>
          <a:p>
            <a:pPr lvl="0" algn="just">
              <a:lnSpc>
                <a:spcPct val="120000"/>
              </a:lnSpc>
              <a:spcBef>
                <a:spcPts val="600"/>
              </a:spcBef>
              <a:tabLst>
                <a:tab pos="457200" algn="l"/>
              </a:tabLst>
            </a:pPr>
            <a:r>
              <a:rPr lang="vi-VN" sz="2000" b="1" dirty="0" err="1">
                <a:solidFill>
                  <a:srgbClr val="FF0000"/>
                </a:solidFill>
                <a:effectLst/>
                <a:latin typeface="+mj-lt"/>
                <a:ea typeface="Times New Roman" panose="02020603050405020304" pitchFamily="18" charset="0"/>
              </a:rPr>
              <a:t>Output</a:t>
            </a:r>
            <a:r>
              <a:rPr lang="vi-VN" sz="2000" b="1" dirty="0">
                <a:solidFill>
                  <a:srgbClr val="FF0000"/>
                </a:solidFill>
                <a:effectLst/>
                <a:latin typeface="+mj-lt"/>
                <a:ea typeface="Times New Roman" panose="02020603050405020304" pitchFamily="18" charset="0"/>
              </a:rPr>
              <a:t> = 1024 </a:t>
            </a:r>
            <a:r>
              <a:rPr lang="vi-VN" sz="2000" b="1" dirty="0" err="1">
                <a:solidFill>
                  <a:srgbClr val="FF0000"/>
                </a:solidFill>
                <a:effectLst/>
                <a:latin typeface="+mj-lt"/>
                <a:ea typeface="Times New Roman" panose="02020603050405020304" pitchFamily="18" charset="0"/>
              </a:rPr>
              <a:t>bytes</a:t>
            </a:r>
            <a:endParaRPr lang="vi-VN" sz="2000" dirty="0">
              <a:solidFill>
                <a:srgbClr val="FF0000"/>
              </a:solidFill>
              <a:effectLst/>
              <a:latin typeface="+mj-lt"/>
              <a:ea typeface="Times New Roman" panose="02020603050405020304" pitchFamily="18" charset="0"/>
            </a:endParaRPr>
          </a:p>
        </p:txBody>
      </p:sp>
    </p:spTree>
    <p:extLst>
      <p:ext uri="{BB962C8B-B14F-4D97-AF65-F5344CB8AC3E}">
        <p14:creationId xmlns:p14="http://schemas.microsoft.com/office/powerpoint/2010/main" val="34025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5" grpId="0"/>
      <p:bldP spid="28" grpId="0" animBg="1"/>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8" y="452846"/>
            <a:ext cx="9320116" cy="613374"/>
          </a:xfrm>
        </p:spPr>
        <p:txBody>
          <a:bodyPr/>
          <a:lstStyle/>
          <a:p>
            <a:r>
              <a:rPr lang="en-US" dirty="0">
                <a:latin typeface="Times New Roman" panose="02020603050405020304" pitchFamily="18" charset="0"/>
                <a:cs typeface="Times New Roman" panose="02020603050405020304" pitchFamily="18" charset="0"/>
              </a:rPr>
              <a:t>2.3.4. Tham </a:t>
            </a:r>
            <a:r>
              <a:rPr lang="vi-VN" dirty="0">
                <a:latin typeface="Times New Roman" panose="02020603050405020304" pitchFamily="18" charset="0"/>
                <a:cs typeface="Times New Roman" panose="02020603050405020304" pitchFamily="18" charset="0"/>
              </a:rPr>
              <a:t>số đầu vào của hàm băm Argon2</a:t>
            </a:r>
            <a:endParaRPr lang="en-US" dirty="0"/>
          </a:p>
        </p:txBody>
      </p:sp>
      <p:sp>
        <p:nvSpPr>
          <p:cNvPr id="5" name="TextBox 4">
            <a:extLst>
              <a:ext uri="{FF2B5EF4-FFF2-40B4-BE49-F238E27FC236}">
                <a16:creationId xmlns:a16="http://schemas.microsoft.com/office/drawing/2014/main" xmlns="" id="{CA63430D-41DC-F31B-B1D1-54882B2FF7B5}"/>
              </a:ext>
            </a:extLst>
          </p:cNvPr>
          <p:cNvSpPr txBox="1"/>
          <p:nvPr/>
        </p:nvSpPr>
        <p:spPr>
          <a:xfrm>
            <a:off x="5405806" y="1497774"/>
            <a:ext cx="2756614" cy="371279"/>
          </a:xfrm>
          <a:prstGeom prst="rect">
            <a:avLst/>
          </a:prstGeom>
          <a:noFill/>
        </p:spPr>
        <p:txBody>
          <a:bodyPr wrap="square">
            <a:spAutoFit/>
          </a:bodyPr>
          <a:lstStyle/>
          <a:p>
            <a:r>
              <a:rPr lang="en-US" b="1" dirty="0">
                <a:effectLst/>
                <a:latin typeface="Times New Roman" panose="02020603050405020304" pitchFamily="18" charset="0"/>
              </a:rPr>
              <a:t>P</a:t>
            </a:r>
            <a:r>
              <a:rPr lang="en-US" dirty="0">
                <a:effectLst/>
                <a:latin typeface="Times New Roman" panose="02020603050405020304" pitchFamily="18" charset="0"/>
              </a:rPr>
              <a:t>: Thông điệp muốn băm </a:t>
            </a:r>
            <a:endParaRPr lang="vi-VN" dirty="0"/>
          </a:p>
        </p:txBody>
      </p:sp>
      <p:sp>
        <p:nvSpPr>
          <p:cNvPr id="7" name="TextBox 6">
            <a:extLst>
              <a:ext uri="{FF2B5EF4-FFF2-40B4-BE49-F238E27FC236}">
                <a16:creationId xmlns:a16="http://schemas.microsoft.com/office/drawing/2014/main" xmlns="" id="{D1D58878-D0E4-CDC7-16F0-0AD8DB40F2EE}"/>
              </a:ext>
            </a:extLst>
          </p:cNvPr>
          <p:cNvSpPr txBox="1"/>
          <p:nvPr/>
        </p:nvSpPr>
        <p:spPr>
          <a:xfrm>
            <a:off x="1324603" y="1788311"/>
            <a:ext cx="2501495" cy="429413"/>
          </a:xfrm>
          <a:prstGeom prst="rect">
            <a:avLst/>
          </a:prstGeom>
          <a:noFill/>
        </p:spPr>
        <p:txBody>
          <a:bodyPr wrap="square">
            <a:spAutoFit/>
          </a:bodyPr>
          <a:lstStyle/>
          <a:p>
            <a:pPr marL="342900" lvl="0" indent="-342900" algn="just">
              <a:lnSpc>
                <a:spcPct val="120000"/>
              </a:lnSpc>
              <a:spcBef>
                <a:spcPts val="600"/>
              </a:spcBef>
              <a:buFont typeface="Wingdings" panose="05000000000000000000" pitchFamily="2" charset="2"/>
              <a:buChar char=""/>
            </a:pPr>
            <a:r>
              <a:rPr lang="en-US" sz="2000" b="1" dirty="0">
                <a:effectLst/>
                <a:latin typeface="Times New Roman" panose="02020603050405020304" pitchFamily="18" charset="0"/>
              </a:rPr>
              <a:t>Primary inputs:</a:t>
            </a:r>
            <a:endParaRPr lang="vi-VN" sz="2000" b="1"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xmlns="" id="{12E16CF3-740D-C73F-67F7-F9739877621F}"/>
              </a:ext>
            </a:extLst>
          </p:cNvPr>
          <p:cNvSpPr txBox="1"/>
          <p:nvPr/>
        </p:nvSpPr>
        <p:spPr>
          <a:xfrm>
            <a:off x="5405806" y="2083072"/>
            <a:ext cx="2647950" cy="369332"/>
          </a:xfrm>
          <a:prstGeom prst="rect">
            <a:avLst/>
          </a:prstGeom>
          <a:noFill/>
        </p:spPr>
        <p:txBody>
          <a:bodyPr wrap="square">
            <a:spAutoFit/>
          </a:bodyPr>
          <a:lstStyle/>
          <a:p>
            <a:r>
              <a:rPr lang="en-US" b="1" dirty="0">
                <a:effectLst/>
                <a:latin typeface="Times New Roman" panose="02020603050405020304" pitchFamily="18" charset="0"/>
              </a:rPr>
              <a:t>S</a:t>
            </a:r>
            <a:r>
              <a:rPr lang="en-US" dirty="0">
                <a:effectLst/>
                <a:latin typeface="Times New Roman" panose="02020603050405020304" pitchFamily="18" charset="0"/>
              </a:rPr>
              <a:t>: Giá trị salt ngẫu nhiên </a:t>
            </a:r>
            <a:endParaRPr lang="vi-VN" dirty="0"/>
          </a:p>
        </p:txBody>
      </p:sp>
      <p:sp>
        <p:nvSpPr>
          <p:cNvPr id="11" name="TextBox 10">
            <a:extLst>
              <a:ext uri="{FF2B5EF4-FFF2-40B4-BE49-F238E27FC236}">
                <a16:creationId xmlns:a16="http://schemas.microsoft.com/office/drawing/2014/main" xmlns="" id="{D39C4737-B6C4-7431-5AD6-E1AFD0BEC2DE}"/>
              </a:ext>
            </a:extLst>
          </p:cNvPr>
          <p:cNvSpPr txBox="1"/>
          <p:nvPr/>
        </p:nvSpPr>
        <p:spPr>
          <a:xfrm>
            <a:off x="1324603" y="4044376"/>
            <a:ext cx="2626081" cy="429413"/>
          </a:xfrm>
          <a:prstGeom prst="rect">
            <a:avLst/>
          </a:prstGeom>
          <a:noFill/>
        </p:spPr>
        <p:txBody>
          <a:bodyPr wrap="square">
            <a:spAutoFit/>
          </a:bodyPr>
          <a:lstStyle/>
          <a:p>
            <a:pPr marL="342900" lvl="0" indent="-342900" algn="just">
              <a:lnSpc>
                <a:spcPct val="120000"/>
              </a:lnSpc>
              <a:spcBef>
                <a:spcPts val="600"/>
              </a:spcBef>
              <a:buFont typeface="Wingdings" panose="05000000000000000000" pitchFamily="2" charset="2"/>
              <a:buChar char=""/>
            </a:pPr>
            <a:r>
              <a:rPr lang="en-US" sz="2000" b="1" dirty="0">
                <a:effectLst/>
                <a:latin typeface="Times New Roman" panose="02020603050405020304" pitchFamily="18" charset="0"/>
              </a:rPr>
              <a:t>Secondary inputs:</a:t>
            </a:r>
            <a:endParaRPr lang="vi-VN" sz="2000" b="1" dirty="0">
              <a:effectLst/>
              <a:latin typeface="Times New Roman" panose="02020603050405020304" pitchFamily="18" charset="0"/>
            </a:endParaRPr>
          </a:p>
        </p:txBody>
      </p:sp>
      <p:sp>
        <p:nvSpPr>
          <p:cNvPr id="13" name="TextBox 12">
            <a:extLst>
              <a:ext uri="{FF2B5EF4-FFF2-40B4-BE49-F238E27FC236}">
                <a16:creationId xmlns:a16="http://schemas.microsoft.com/office/drawing/2014/main" xmlns="" id="{125E39FC-7EEA-31E7-E480-1D7B19CBE98E}"/>
              </a:ext>
            </a:extLst>
          </p:cNvPr>
          <p:cNvSpPr txBox="1"/>
          <p:nvPr/>
        </p:nvSpPr>
        <p:spPr>
          <a:xfrm>
            <a:off x="5497678" y="3046063"/>
            <a:ext cx="5369719" cy="369332"/>
          </a:xfrm>
          <a:prstGeom prst="rect">
            <a:avLst/>
          </a:prstGeom>
          <a:noFill/>
        </p:spPr>
        <p:txBody>
          <a:bodyPr wrap="square">
            <a:spAutoFit/>
          </a:bodyPr>
          <a:lstStyle/>
          <a:p>
            <a:r>
              <a:rPr lang="en-US" sz="1800" b="1" i="1" dirty="0">
                <a:effectLst/>
                <a:latin typeface="Times New Roman" panose="02020603050405020304" pitchFamily="18" charset="0"/>
              </a:rPr>
              <a:t>p</a:t>
            </a:r>
            <a:r>
              <a:rPr lang="vi-VN" sz="1800" dirty="0">
                <a:effectLst/>
                <a:latin typeface="Times New Roman" panose="02020603050405020304" pitchFamily="18" charset="0"/>
              </a:rPr>
              <a:t>: Số lượng luồng (</a:t>
            </a:r>
            <a:r>
              <a:rPr lang="vi-VN" sz="1800" dirty="0" err="1">
                <a:effectLst/>
                <a:latin typeface="Times New Roman" panose="02020603050405020304" pitchFamily="18" charset="0"/>
              </a:rPr>
              <a:t>threads</a:t>
            </a:r>
            <a:r>
              <a:rPr lang="vi-VN" sz="1800" dirty="0">
                <a:effectLst/>
                <a:latin typeface="Times New Roman" panose="02020603050405020304" pitchFamily="18" charset="0"/>
              </a:rPr>
              <a:t>) song </a:t>
            </a:r>
            <a:r>
              <a:rPr lang="vi-VN" sz="1800" dirty="0" err="1">
                <a:effectLst/>
                <a:latin typeface="Times New Roman" panose="02020603050405020304" pitchFamily="18" charset="0"/>
              </a:rPr>
              <a:t>song</a:t>
            </a:r>
            <a:r>
              <a:rPr lang="en-US" sz="1800" dirty="0">
                <a:effectLst/>
                <a:latin typeface="Times New Roman" panose="02020603050405020304" pitchFamily="18" charset="0"/>
              </a:rPr>
              <a:t> dùng để tính toán </a:t>
            </a:r>
            <a:endParaRPr lang="vi-VN" dirty="0"/>
          </a:p>
        </p:txBody>
      </p:sp>
      <p:sp>
        <p:nvSpPr>
          <p:cNvPr id="15" name="TextBox 14">
            <a:extLst>
              <a:ext uri="{FF2B5EF4-FFF2-40B4-BE49-F238E27FC236}">
                <a16:creationId xmlns:a16="http://schemas.microsoft.com/office/drawing/2014/main" xmlns="" id="{01BC5E5E-6FA3-4396-5E96-2BF51603BB88}"/>
              </a:ext>
            </a:extLst>
          </p:cNvPr>
          <p:cNvSpPr txBox="1"/>
          <p:nvPr/>
        </p:nvSpPr>
        <p:spPr>
          <a:xfrm>
            <a:off x="5477560" y="3526223"/>
            <a:ext cx="4312444" cy="369332"/>
          </a:xfrm>
          <a:prstGeom prst="rect">
            <a:avLst/>
          </a:prstGeom>
          <a:noFill/>
        </p:spPr>
        <p:txBody>
          <a:bodyPr wrap="square">
            <a:spAutoFit/>
          </a:bodyPr>
          <a:lstStyle/>
          <a:p>
            <a:r>
              <a:rPr lang="vi-VN" sz="1800" b="1" dirty="0">
                <a:effectLst/>
                <a:latin typeface="Times New Roman" panose="02020603050405020304" pitchFamily="18" charset="0"/>
              </a:rPr>
              <a:t>m</a:t>
            </a:r>
            <a:r>
              <a:rPr lang="vi-VN" sz="1800" dirty="0">
                <a:effectLst/>
                <a:latin typeface="Times New Roman" panose="02020603050405020304" pitchFamily="18" charset="0"/>
              </a:rPr>
              <a:t>: Kích thước bộ nhớ </a:t>
            </a:r>
            <a:r>
              <a:rPr lang="en-US" sz="1800" dirty="0">
                <a:effectLst/>
                <a:latin typeface="Times New Roman" panose="02020603050405020304" pitchFamily="18" charset="0"/>
              </a:rPr>
              <a:t>để áp dụng giải thuật </a:t>
            </a:r>
            <a:endParaRPr lang="vi-VN" dirty="0"/>
          </a:p>
        </p:txBody>
      </p:sp>
      <p:sp>
        <p:nvSpPr>
          <p:cNvPr id="19" name="TextBox 18">
            <a:extLst>
              <a:ext uri="{FF2B5EF4-FFF2-40B4-BE49-F238E27FC236}">
                <a16:creationId xmlns:a16="http://schemas.microsoft.com/office/drawing/2014/main" xmlns="" id="{72F9A448-D858-3824-22FA-F863315DED96}"/>
              </a:ext>
            </a:extLst>
          </p:cNvPr>
          <p:cNvSpPr txBox="1"/>
          <p:nvPr/>
        </p:nvSpPr>
        <p:spPr>
          <a:xfrm>
            <a:off x="5497678" y="3993629"/>
            <a:ext cx="1418157" cy="369332"/>
          </a:xfrm>
          <a:prstGeom prst="rect">
            <a:avLst/>
          </a:prstGeom>
          <a:noFill/>
        </p:spPr>
        <p:txBody>
          <a:bodyPr wrap="square">
            <a:spAutoFit/>
          </a:bodyPr>
          <a:lstStyle/>
          <a:p>
            <a:r>
              <a:rPr lang="en-US" sz="1800" b="1" dirty="0">
                <a:effectLst/>
                <a:latin typeface="Times New Roman" panose="02020603050405020304" pitchFamily="18" charset="0"/>
              </a:rPr>
              <a:t>t</a:t>
            </a:r>
            <a:r>
              <a:rPr lang="vi-VN" sz="1800" dirty="0">
                <a:effectLst/>
                <a:latin typeface="Times New Roman" panose="02020603050405020304" pitchFamily="18" charset="0"/>
              </a:rPr>
              <a:t>: Số lần lặp </a:t>
            </a:r>
            <a:endParaRPr lang="vi-VN" dirty="0"/>
          </a:p>
        </p:txBody>
      </p:sp>
      <p:sp>
        <p:nvSpPr>
          <p:cNvPr id="21" name="TextBox 20">
            <a:extLst>
              <a:ext uri="{FF2B5EF4-FFF2-40B4-BE49-F238E27FC236}">
                <a16:creationId xmlns:a16="http://schemas.microsoft.com/office/drawing/2014/main" xmlns="" id="{551CF86C-EF42-3BC4-8391-EF00B8413079}"/>
              </a:ext>
            </a:extLst>
          </p:cNvPr>
          <p:cNvSpPr txBox="1"/>
          <p:nvPr/>
        </p:nvSpPr>
        <p:spPr>
          <a:xfrm>
            <a:off x="5497678" y="4473789"/>
            <a:ext cx="2626082" cy="369332"/>
          </a:xfrm>
          <a:prstGeom prst="rect">
            <a:avLst/>
          </a:prstGeom>
          <a:noFill/>
        </p:spPr>
        <p:txBody>
          <a:bodyPr wrap="square">
            <a:spAutoFit/>
          </a:bodyPr>
          <a:lstStyle/>
          <a:p>
            <a:r>
              <a:rPr lang="vi-VN" sz="1800" b="1" dirty="0">
                <a:effectLst/>
                <a:latin typeface="Times New Roman" panose="02020603050405020304" pitchFamily="18" charset="0"/>
              </a:rPr>
              <a:t>τ</a:t>
            </a:r>
            <a:r>
              <a:rPr lang="vi-VN" sz="1800" dirty="0">
                <a:effectLst/>
                <a:latin typeface="Times New Roman" panose="02020603050405020304" pitchFamily="18" charset="0"/>
              </a:rPr>
              <a:t>: Độ </a:t>
            </a:r>
            <a:r>
              <a:rPr lang="vi-VN" dirty="0">
                <a:latin typeface="Times New Roman" panose="02020603050405020304" pitchFamily="18" charset="0"/>
              </a:rPr>
              <a:t>dài kết </a:t>
            </a:r>
            <a:r>
              <a:rPr lang="vi-VN">
                <a:latin typeface="Times New Roman" panose="02020603050405020304" pitchFamily="18" charset="0"/>
              </a:rPr>
              <a:t>quả đầu ra</a:t>
            </a:r>
            <a:r>
              <a:rPr lang="vi-VN" sz="1800">
                <a:effectLst/>
                <a:latin typeface="Times New Roman" panose="02020603050405020304" pitchFamily="18" charset="0"/>
              </a:rPr>
              <a:t> </a:t>
            </a:r>
            <a:endParaRPr lang="vi-VN" dirty="0"/>
          </a:p>
        </p:txBody>
      </p:sp>
      <p:sp>
        <p:nvSpPr>
          <p:cNvPr id="23" name="TextBox 22">
            <a:extLst>
              <a:ext uri="{FF2B5EF4-FFF2-40B4-BE49-F238E27FC236}">
                <a16:creationId xmlns:a16="http://schemas.microsoft.com/office/drawing/2014/main" xmlns="" id="{90F83DE2-A384-BCB9-1704-71622EE289D2}"/>
              </a:ext>
            </a:extLst>
          </p:cNvPr>
          <p:cNvSpPr txBox="1"/>
          <p:nvPr/>
        </p:nvSpPr>
        <p:spPr>
          <a:xfrm>
            <a:off x="5497678" y="4969272"/>
            <a:ext cx="2881212" cy="369332"/>
          </a:xfrm>
          <a:prstGeom prst="rect">
            <a:avLst/>
          </a:prstGeom>
          <a:noFill/>
        </p:spPr>
        <p:txBody>
          <a:bodyPr wrap="square">
            <a:spAutoFit/>
          </a:bodyPr>
          <a:lstStyle/>
          <a:p>
            <a:r>
              <a:rPr lang="vi-VN" sz="1800" b="1" dirty="0">
                <a:effectLst/>
                <a:latin typeface="Times New Roman" panose="02020603050405020304" pitchFamily="18" charset="0"/>
              </a:rPr>
              <a:t>v</a:t>
            </a:r>
            <a:r>
              <a:rPr lang="vi-VN" sz="1800" dirty="0">
                <a:effectLst/>
                <a:latin typeface="Times New Roman" panose="02020603050405020304" pitchFamily="18" charset="0"/>
              </a:rPr>
              <a:t>: </a:t>
            </a:r>
            <a:r>
              <a:rPr lang="en-US" sz="1800" dirty="0">
                <a:effectLst/>
                <a:latin typeface="Times New Roman" panose="02020603050405020304" pitchFamily="18" charset="0"/>
              </a:rPr>
              <a:t>Số p</a:t>
            </a:r>
            <a:r>
              <a:rPr lang="vi-VN" sz="1800" dirty="0">
                <a:effectLst/>
                <a:latin typeface="Times New Roman" panose="02020603050405020304" pitchFamily="18" charset="0"/>
              </a:rPr>
              <a:t>hiên bản của Argon2</a:t>
            </a:r>
            <a:r>
              <a:rPr lang="en-US" sz="1800" dirty="0">
                <a:effectLst/>
                <a:latin typeface="Times New Roman" panose="02020603050405020304" pitchFamily="18" charset="0"/>
              </a:rPr>
              <a:t> </a:t>
            </a:r>
            <a:endParaRPr lang="vi-VN" dirty="0"/>
          </a:p>
        </p:txBody>
      </p:sp>
      <p:sp>
        <p:nvSpPr>
          <p:cNvPr id="25" name="TextBox 24">
            <a:extLst>
              <a:ext uri="{FF2B5EF4-FFF2-40B4-BE49-F238E27FC236}">
                <a16:creationId xmlns:a16="http://schemas.microsoft.com/office/drawing/2014/main" xmlns="" id="{7AF63E5D-A8F7-416D-0863-4972D17588A1}"/>
              </a:ext>
            </a:extLst>
          </p:cNvPr>
          <p:cNvSpPr txBox="1"/>
          <p:nvPr/>
        </p:nvSpPr>
        <p:spPr>
          <a:xfrm>
            <a:off x="5497678" y="5421355"/>
            <a:ext cx="4683919" cy="369332"/>
          </a:xfrm>
          <a:prstGeom prst="rect">
            <a:avLst/>
          </a:prstGeom>
          <a:noFill/>
        </p:spPr>
        <p:txBody>
          <a:bodyPr wrap="square">
            <a:spAutoFit/>
          </a:bodyPr>
          <a:lstStyle/>
          <a:p>
            <a:r>
              <a:rPr lang="vi-VN" sz="1800" b="1" dirty="0">
                <a:effectLst/>
                <a:latin typeface="Times New Roman" panose="02020603050405020304" pitchFamily="18" charset="0"/>
              </a:rPr>
              <a:t>K</a:t>
            </a:r>
            <a:r>
              <a:rPr lang="vi-VN" sz="1800" dirty="0">
                <a:effectLst/>
                <a:latin typeface="Times New Roman" panose="02020603050405020304" pitchFamily="18" charset="0"/>
              </a:rPr>
              <a:t>: Khóa bí mật</a:t>
            </a:r>
            <a:r>
              <a:rPr lang="en-US" sz="1800" dirty="0">
                <a:effectLst/>
                <a:latin typeface="Times New Roman" panose="02020603050405020304" pitchFamily="18" charset="0"/>
              </a:rPr>
              <a:t> nếu muốn tăng thêm độ bảo mật </a:t>
            </a:r>
            <a:endParaRPr lang="vi-VN" dirty="0"/>
          </a:p>
        </p:txBody>
      </p:sp>
      <p:sp>
        <p:nvSpPr>
          <p:cNvPr id="27" name="TextBox 26">
            <a:extLst>
              <a:ext uri="{FF2B5EF4-FFF2-40B4-BE49-F238E27FC236}">
                <a16:creationId xmlns:a16="http://schemas.microsoft.com/office/drawing/2014/main" xmlns="" id="{965CDFE1-0E85-8F31-532A-002DC21C82CB}"/>
              </a:ext>
            </a:extLst>
          </p:cNvPr>
          <p:cNvSpPr txBox="1"/>
          <p:nvPr/>
        </p:nvSpPr>
        <p:spPr>
          <a:xfrm>
            <a:off x="5497678" y="5916838"/>
            <a:ext cx="2104978" cy="369332"/>
          </a:xfrm>
          <a:prstGeom prst="rect">
            <a:avLst/>
          </a:prstGeom>
          <a:noFill/>
        </p:spPr>
        <p:txBody>
          <a:bodyPr wrap="square">
            <a:spAutoFit/>
          </a:bodyPr>
          <a:lstStyle/>
          <a:p>
            <a:r>
              <a:rPr lang="vi-VN" sz="1800" b="1" dirty="0">
                <a:effectLst/>
                <a:latin typeface="Times New Roman" panose="02020603050405020304" pitchFamily="18" charset="0"/>
              </a:rPr>
              <a:t>X</a:t>
            </a:r>
            <a:r>
              <a:rPr lang="vi-VN" sz="1800" dirty="0">
                <a:effectLst/>
                <a:latin typeface="Times New Roman" panose="02020603050405020304" pitchFamily="18" charset="0"/>
              </a:rPr>
              <a:t>: Dữ liệu liên quan</a:t>
            </a:r>
            <a:r>
              <a:rPr lang="en-US" sz="1800" dirty="0">
                <a:effectLst/>
                <a:latin typeface="Times New Roman" panose="02020603050405020304" pitchFamily="18" charset="0"/>
              </a:rPr>
              <a:t> </a:t>
            </a:r>
            <a:endParaRPr lang="vi-VN" dirty="0"/>
          </a:p>
        </p:txBody>
      </p:sp>
      <p:cxnSp>
        <p:nvCxnSpPr>
          <p:cNvPr id="29" name="Straight Arrow Connector 28">
            <a:extLst>
              <a:ext uri="{FF2B5EF4-FFF2-40B4-BE49-F238E27FC236}">
                <a16:creationId xmlns:a16="http://schemas.microsoft.com/office/drawing/2014/main" xmlns="" id="{3243B734-1EC3-5797-73E7-7A89AD1FDD74}"/>
              </a:ext>
            </a:extLst>
          </p:cNvPr>
          <p:cNvCxnSpPr>
            <a:cxnSpLocks/>
          </p:cNvCxnSpPr>
          <p:nvPr/>
        </p:nvCxnSpPr>
        <p:spPr>
          <a:xfrm flipV="1">
            <a:off x="3517641" y="1738297"/>
            <a:ext cx="1726163" cy="3447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xmlns="" id="{AA75D5D4-4622-600C-77BF-A7C84E64289E}"/>
              </a:ext>
            </a:extLst>
          </p:cNvPr>
          <p:cNvCxnSpPr>
            <a:cxnSpLocks/>
          </p:cNvCxnSpPr>
          <p:nvPr/>
        </p:nvCxnSpPr>
        <p:spPr>
          <a:xfrm>
            <a:off x="3517641" y="2083072"/>
            <a:ext cx="1726163" cy="18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xmlns="" id="{3E222C8A-224C-4C44-9679-8963B86C5701}"/>
              </a:ext>
            </a:extLst>
          </p:cNvPr>
          <p:cNvCxnSpPr>
            <a:cxnSpLocks/>
          </p:cNvCxnSpPr>
          <p:nvPr/>
        </p:nvCxnSpPr>
        <p:spPr>
          <a:xfrm flipV="1">
            <a:off x="3760237" y="3364227"/>
            <a:ext cx="1645569" cy="918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xmlns="" id="{E292B6F0-149F-43AC-2042-A4474921FC04}"/>
              </a:ext>
            </a:extLst>
          </p:cNvPr>
          <p:cNvCxnSpPr>
            <a:cxnSpLocks/>
          </p:cNvCxnSpPr>
          <p:nvPr/>
        </p:nvCxnSpPr>
        <p:spPr>
          <a:xfrm flipV="1">
            <a:off x="3760237" y="3808963"/>
            <a:ext cx="1645569" cy="4737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xmlns="" id="{F5BA7CF4-2C83-4A06-62A4-4E2D778C60FB}"/>
              </a:ext>
            </a:extLst>
          </p:cNvPr>
          <p:cNvCxnSpPr>
            <a:cxnSpLocks/>
          </p:cNvCxnSpPr>
          <p:nvPr/>
        </p:nvCxnSpPr>
        <p:spPr>
          <a:xfrm flipV="1">
            <a:off x="3760237" y="4223684"/>
            <a:ext cx="1645569" cy="57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xmlns="" id="{E7D6F34E-6B43-407D-91AE-8C653801A1CE}"/>
              </a:ext>
            </a:extLst>
          </p:cNvPr>
          <p:cNvCxnSpPr>
            <a:cxnSpLocks/>
          </p:cNvCxnSpPr>
          <p:nvPr/>
        </p:nvCxnSpPr>
        <p:spPr>
          <a:xfrm>
            <a:off x="3760237" y="4281189"/>
            <a:ext cx="1645569" cy="3543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xmlns="" id="{39EC7CEA-4C89-69EF-5204-443FB0915B64}"/>
              </a:ext>
            </a:extLst>
          </p:cNvPr>
          <p:cNvCxnSpPr>
            <a:cxnSpLocks/>
          </p:cNvCxnSpPr>
          <p:nvPr/>
        </p:nvCxnSpPr>
        <p:spPr>
          <a:xfrm>
            <a:off x="3760237" y="4283747"/>
            <a:ext cx="1645569" cy="826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xmlns="" id="{09EA02FD-22A7-84B0-0537-F2AFA9F9BED3}"/>
              </a:ext>
            </a:extLst>
          </p:cNvPr>
          <p:cNvCxnSpPr>
            <a:cxnSpLocks/>
          </p:cNvCxnSpPr>
          <p:nvPr/>
        </p:nvCxnSpPr>
        <p:spPr>
          <a:xfrm>
            <a:off x="3760237" y="4289123"/>
            <a:ext cx="1645569" cy="12747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xmlns="" id="{7C09F356-E1FD-8B12-2E55-90228AFD449B}"/>
              </a:ext>
            </a:extLst>
          </p:cNvPr>
          <p:cNvCxnSpPr>
            <a:cxnSpLocks/>
          </p:cNvCxnSpPr>
          <p:nvPr/>
        </p:nvCxnSpPr>
        <p:spPr>
          <a:xfrm>
            <a:off x="3760237" y="4286565"/>
            <a:ext cx="1645569" cy="17223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811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par>
                                <p:cTn id="54" presetID="10" presetClass="entr" presetSubtype="0"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par>
                                <p:cTn id="66" presetID="10" presetClass="entr" presetSubtype="0" fill="hold"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9" grpId="0"/>
      <p:bldP spid="21" grpId="0"/>
      <p:bldP spid="23" grpId="0"/>
      <p:bldP spid="25"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FD74DDA-93C3-7CE0-DB5A-AFED306074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30C7F6D0-0584-4A65-AAA9-615DFC5529E6}"/>
              </a:ext>
            </a:extLst>
          </p:cNvPr>
          <p:cNvSpPr>
            <a:spLocks noGrp="1"/>
          </p:cNvSpPr>
          <p:nvPr>
            <p:ph type="ctrTitle"/>
          </p:nvPr>
        </p:nvSpPr>
        <p:spPr>
          <a:xfrm>
            <a:off x="0" y="0"/>
            <a:ext cx="7921690" cy="613374"/>
          </a:xfrm>
        </p:spPr>
        <p:txBody>
          <a:bodyPr/>
          <a:lstStyle/>
          <a:p>
            <a:r>
              <a:rPr lang="en-US" dirty="0">
                <a:latin typeface="Times New Roman" panose="02020603050405020304" pitchFamily="18" charset="0"/>
                <a:cs typeface="Times New Roman" panose="02020603050405020304" pitchFamily="18" charset="0"/>
              </a:rPr>
              <a:t>2.3.5. Nguyên lý hoạt động của Argon2</a:t>
            </a:r>
            <a:endParaRPr lang="en-US" dirty="0"/>
          </a:p>
        </p:txBody>
      </p:sp>
      <p:pic>
        <p:nvPicPr>
          <p:cNvPr id="2" name="Picture 1" descr="A diagram of a diagram&#10;&#10;AI-generated content may be incorrect.">
            <a:extLst>
              <a:ext uri="{FF2B5EF4-FFF2-40B4-BE49-F238E27FC236}">
                <a16:creationId xmlns:a16="http://schemas.microsoft.com/office/drawing/2014/main" xmlns="" id="{5DD58FB5-B725-9263-1A19-9BAD78EC0F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85067"/>
            <a:ext cx="12192000" cy="5262095"/>
          </a:xfrm>
          <a:prstGeom prst="rect">
            <a:avLst/>
          </a:prstGeom>
          <a:noFill/>
          <a:ln w="9525">
            <a:solidFill>
              <a:schemeClr val="tx1"/>
            </a:solidFill>
          </a:ln>
        </p:spPr>
      </p:pic>
      <p:pic>
        <p:nvPicPr>
          <p:cNvPr id="3" name="Picture 2" descr="A close up of text&#10;&#10;AI-generated content may be incorrect.">
            <a:extLst>
              <a:ext uri="{FF2B5EF4-FFF2-40B4-BE49-F238E27FC236}">
                <a16:creationId xmlns:a16="http://schemas.microsoft.com/office/drawing/2014/main" xmlns="" id="{836C1BC4-F5AE-59D2-78E0-991CAB20FC43}"/>
              </a:ext>
            </a:extLst>
          </p:cNvPr>
          <p:cNvPicPr>
            <a:picLocks noChangeAspect="1"/>
          </p:cNvPicPr>
          <p:nvPr/>
        </p:nvPicPr>
        <p:blipFill>
          <a:blip r:embed="rId3"/>
          <a:stretch>
            <a:fillRect/>
          </a:stretch>
        </p:blipFill>
        <p:spPr>
          <a:xfrm>
            <a:off x="1647533" y="4253735"/>
            <a:ext cx="5817403" cy="1713401"/>
          </a:xfrm>
          <a:prstGeom prst="rect">
            <a:avLst/>
          </a:prstGeom>
          <a:ln>
            <a:solidFill>
              <a:schemeClr val="tx1"/>
            </a:solidFill>
          </a:ln>
        </p:spPr>
      </p:pic>
      <p:sp>
        <p:nvSpPr>
          <p:cNvPr id="6" name="TextBox 5">
            <a:extLst>
              <a:ext uri="{FF2B5EF4-FFF2-40B4-BE49-F238E27FC236}">
                <a16:creationId xmlns:a16="http://schemas.microsoft.com/office/drawing/2014/main" xmlns="" id="{465C86E1-F066-CAE5-548F-6D630BF45A51}"/>
              </a:ext>
            </a:extLst>
          </p:cNvPr>
          <p:cNvSpPr txBox="1"/>
          <p:nvPr/>
        </p:nvSpPr>
        <p:spPr>
          <a:xfrm>
            <a:off x="1357973" y="1120781"/>
            <a:ext cx="1490294" cy="369332"/>
          </a:xfrm>
          <a:prstGeom prst="rect">
            <a:avLst/>
          </a:prstGeom>
          <a:noFill/>
        </p:spPr>
        <p:txBody>
          <a:bodyPr wrap="square">
            <a:spAutoFit/>
          </a:bodyPr>
          <a:lstStyle/>
          <a:p>
            <a:r>
              <a:rPr lang="en-US" b="1" dirty="0">
                <a:solidFill>
                  <a:srgbClr val="FF0000"/>
                </a:solidFill>
                <a:effectLst/>
                <a:latin typeface="Times New Roman" panose="02020603050405020304" pitchFamily="18" charset="0"/>
              </a:rPr>
              <a:t>H = Blake2b</a:t>
            </a:r>
            <a:endParaRPr lang="vi-VN" dirty="0">
              <a:solidFill>
                <a:srgbClr val="FF0000"/>
              </a:solidFill>
            </a:endParaRPr>
          </a:p>
        </p:txBody>
      </p:sp>
      <p:cxnSp>
        <p:nvCxnSpPr>
          <p:cNvPr id="8" name="Straight Arrow Connector 7">
            <a:extLst>
              <a:ext uri="{FF2B5EF4-FFF2-40B4-BE49-F238E27FC236}">
                <a16:creationId xmlns:a16="http://schemas.microsoft.com/office/drawing/2014/main" xmlns="" id="{C99A9FAC-CCDA-160F-B6C9-403AE7D7FD83}"/>
              </a:ext>
            </a:extLst>
          </p:cNvPr>
          <p:cNvCxnSpPr>
            <a:cxnSpLocks/>
          </p:cNvCxnSpPr>
          <p:nvPr/>
        </p:nvCxnSpPr>
        <p:spPr>
          <a:xfrm flipH="1" flipV="1">
            <a:off x="2103120" y="1490021"/>
            <a:ext cx="403860" cy="75025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xmlns="" id="{13F5FDF2-C6E0-1E8D-FA11-43CA08FA0314}"/>
              </a:ext>
            </a:extLst>
          </p:cNvPr>
          <p:cNvSpPr/>
          <p:nvPr/>
        </p:nvSpPr>
        <p:spPr>
          <a:xfrm>
            <a:off x="2392680" y="2217627"/>
            <a:ext cx="594360" cy="110383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cxnSp>
        <p:nvCxnSpPr>
          <p:cNvPr id="14" name="Straight Arrow Connector 13">
            <a:extLst>
              <a:ext uri="{FF2B5EF4-FFF2-40B4-BE49-F238E27FC236}">
                <a16:creationId xmlns:a16="http://schemas.microsoft.com/office/drawing/2014/main" xmlns="" id="{CFC92B6C-FABD-7E01-1357-A7FA3908828D}"/>
              </a:ext>
            </a:extLst>
          </p:cNvPr>
          <p:cNvCxnSpPr>
            <a:cxnSpLocks/>
          </p:cNvCxnSpPr>
          <p:nvPr/>
        </p:nvCxnSpPr>
        <p:spPr>
          <a:xfrm flipH="1">
            <a:off x="9032033" y="699221"/>
            <a:ext cx="494522" cy="55108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xmlns="" id="{D4CEA2F8-F3F2-1989-B36B-CD3FC370215D}"/>
              </a:ext>
            </a:extLst>
          </p:cNvPr>
          <p:cNvSpPr txBox="1"/>
          <p:nvPr/>
        </p:nvSpPr>
        <p:spPr>
          <a:xfrm>
            <a:off x="8173421" y="329889"/>
            <a:ext cx="2983814" cy="369332"/>
          </a:xfrm>
          <a:prstGeom prst="rect">
            <a:avLst/>
          </a:prstGeom>
          <a:noFill/>
        </p:spPr>
        <p:txBody>
          <a:bodyPr wrap="square">
            <a:spAutoFit/>
          </a:bodyPr>
          <a:lstStyle/>
          <a:p>
            <a:r>
              <a:rPr lang="en-US" b="1" dirty="0">
                <a:solidFill>
                  <a:srgbClr val="FF0000"/>
                </a:solidFill>
                <a:effectLst/>
                <a:latin typeface="Times New Roman" panose="02020603050405020304" pitchFamily="18" charset="0"/>
              </a:rPr>
              <a:t>Ma trận các khối 1024 bytes</a:t>
            </a:r>
            <a:endParaRPr lang="vi-VN" dirty="0">
              <a:solidFill>
                <a:srgbClr val="FF0000"/>
              </a:solidFill>
            </a:endParaRPr>
          </a:p>
        </p:txBody>
      </p:sp>
      <p:sp>
        <p:nvSpPr>
          <p:cNvPr id="20" name="Left Brace 19">
            <a:extLst>
              <a:ext uri="{FF2B5EF4-FFF2-40B4-BE49-F238E27FC236}">
                <a16:creationId xmlns:a16="http://schemas.microsoft.com/office/drawing/2014/main" xmlns="" id="{168C92F7-1365-1B39-F7B8-225DBD223F7E}"/>
              </a:ext>
            </a:extLst>
          </p:cNvPr>
          <p:cNvSpPr/>
          <p:nvPr/>
        </p:nvSpPr>
        <p:spPr>
          <a:xfrm>
            <a:off x="1362550" y="4418702"/>
            <a:ext cx="224206" cy="71628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cxnSp>
        <p:nvCxnSpPr>
          <p:cNvPr id="21" name="Straight Arrow Connector 20">
            <a:extLst>
              <a:ext uri="{FF2B5EF4-FFF2-40B4-BE49-F238E27FC236}">
                <a16:creationId xmlns:a16="http://schemas.microsoft.com/office/drawing/2014/main" xmlns="" id="{62CC3362-D052-40DF-4DA4-D06618D31CCA}"/>
              </a:ext>
            </a:extLst>
          </p:cNvPr>
          <p:cNvCxnSpPr>
            <a:cxnSpLocks/>
          </p:cNvCxnSpPr>
          <p:nvPr/>
        </p:nvCxnSpPr>
        <p:spPr>
          <a:xfrm flipV="1">
            <a:off x="269024" y="3337805"/>
            <a:ext cx="180556" cy="39109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9" name="Left Brace 28">
            <a:extLst>
              <a:ext uri="{FF2B5EF4-FFF2-40B4-BE49-F238E27FC236}">
                <a16:creationId xmlns:a16="http://schemas.microsoft.com/office/drawing/2014/main" xmlns="" id="{912E073E-8FB8-163A-8915-996B5856ADA7}"/>
              </a:ext>
            </a:extLst>
          </p:cNvPr>
          <p:cNvSpPr/>
          <p:nvPr/>
        </p:nvSpPr>
        <p:spPr>
          <a:xfrm>
            <a:off x="1378304" y="5599635"/>
            <a:ext cx="192697" cy="25270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5" name="TextBox 4">
            <a:extLst>
              <a:ext uri="{FF2B5EF4-FFF2-40B4-BE49-F238E27FC236}">
                <a16:creationId xmlns:a16="http://schemas.microsoft.com/office/drawing/2014/main" xmlns="" id="{05F23096-CBC0-12FE-4BFF-5CFB856A9B25}"/>
              </a:ext>
            </a:extLst>
          </p:cNvPr>
          <p:cNvSpPr txBox="1"/>
          <p:nvPr/>
        </p:nvSpPr>
        <p:spPr>
          <a:xfrm>
            <a:off x="170119" y="4515232"/>
            <a:ext cx="1192432" cy="523220"/>
          </a:xfrm>
          <a:prstGeom prst="rect">
            <a:avLst/>
          </a:prstGeom>
          <a:noFill/>
        </p:spPr>
        <p:txBody>
          <a:bodyPr wrap="square">
            <a:spAutoFit/>
          </a:bodyPr>
          <a:lstStyle/>
          <a:p>
            <a:r>
              <a:rPr lang="en-US" sz="1400" b="1" dirty="0">
                <a:solidFill>
                  <a:srgbClr val="FF0000"/>
                </a:solidFill>
                <a:effectLst/>
                <a:latin typeface="Times New Roman" panose="02020603050405020304" pitchFamily="18" charset="0"/>
              </a:rPr>
              <a:t>2 blocks đầu mỗi hàng</a:t>
            </a:r>
            <a:endParaRPr lang="vi-VN" sz="1400" dirty="0">
              <a:solidFill>
                <a:srgbClr val="FF0000"/>
              </a:solidFill>
            </a:endParaRPr>
          </a:p>
        </p:txBody>
      </p:sp>
      <p:sp>
        <p:nvSpPr>
          <p:cNvPr id="7" name="TextBox 6">
            <a:extLst>
              <a:ext uri="{FF2B5EF4-FFF2-40B4-BE49-F238E27FC236}">
                <a16:creationId xmlns:a16="http://schemas.microsoft.com/office/drawing/2014/main" xmlns="" id="{4DD535C8-486F-E1B8-44AD-98AB44C9660E}"/>
              </a:ext>
            </a:extLst>
          </p:cNvPr>
          <p:cNvSpPr txBox="1"/>
          <p:nvPr/>
        </p:nvSpPr>
        <p:spPr>
          <a:xfrm>
            <a:off x="279459" y="5377727"/>
            <a:ext cx="1022313" cy="523220"/>
          </a:xfrm>
          <a:prstGeom prst="rect">
            <a:avLst/>
          </a:prstGeom>
          <a:noFill/>
        </p:spPr>
        <p:txBody>
          <a:bodyPr wrap="square">
            <a:spAutoFit/>
          </a:bodyPr>
          <a:lstStyle/>
          <a:p>
            <a:r>
              <a:rPr lang="en-US" sz="1400" b="1" dirty="0">
                <a:solidFill>
                  <a:srgbClr val="FF0000"/>
                </a:solidFill>
                <a:latin typeface="Times New Roman" panose="02020603050405020304" pitchFamily="18" charset="0"/>
              </a:rPr>
              <a:t>Các blocks còn lại</a:t>
            </a:r>
            <a:endParaRPr lang="vi-VN" sz="1400" dirty="0">
              <a:solidFill>
                <a:srgbClr val="FF0000"/>
              </a:solidFill>
            </a:endParaRPr>
          </a:p>
        </p:txBody>
      </p:sp>
      <p:cxnSp>
        <p:nvCxnSpPr>
          <p:cNvPr id="11" name="Straight Connector 10">
            <a:extLst>
              <a:ext uri="{FF2B5EF4-FFF2-40B4-BE49-F238E27FC236}">
                <a16:creationId xmlns:a16="http://schemas.microsoft.com/office/drawing/2014/main" xmlns="" id="{BE7B51DF-7C19-00A4-74D7-70FF64CBBAE1}"/>
              </a:ext>
            </a:extLst>
          </p:cNvPr>
          <p:cNvCxnSpPr>
            <a:cxnSpLocks/>
          </p:cNvCxnSpPr>
          <p:nvPr/>
        </p:nvCxnSpPr>
        <p:spPr>
          <a:xfrm>
            <a:off x="3102506" y="4668339"/>
            <a:ext cx="2579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C372A985-32C9-42C2-A329-9BF4FE97A961}"/>
              </a:ext>
            </a:extLst>
          </p:cNvPr>
          <p:cNvSpPr txBox="1"/>
          <p:nvPr/>
        </p:nvSpPr>
        <p:spPr>
          <a:xfrm>
            <a:off x="-32961" y="3638493"/>
            <a:ext cx="647367" cy="307777"/>
          </a:xfrm>
          <a:prstGeom prst="rect">
            <a:avLst/>
          </a:prstGeom>
          <a:noFill/>
        </p:spPr>
        <p:txBody>
          <a:bodyPr wrap="square">
            <a:spAutoFit/>
          </a:bodyPr>
          <a:lstStyle/>
          <a:p>
            <a:r>
              <a:rPr lang="en-US" sz="1400" b="1" dirty="0">
                <a:solidFill>
                  <a:srgbClr val="FF0000"/>
                </a:solidFill>
                <a:effectLst/>
                <a:latin typeface="Times New Roman" panose="02020603050405020304" pitchFamily="18" charset="0"/>
              </a:rPr>
              <a:t>input</a:t>
            </a:r>
            <a:endParaRPr lang="vi-VN" sz="1400" dirty="0">
              <a:solidFill>
                <a:srgbClr val="FF0000"/>
              </a:solidFill>
            </a:endParaRPr>
          </a:p>
        </p:txBody>
      </p:sp>
      <p:sp>
        <p:nvSpPr>
          <p:cNvPr id="31" name="Left Bracket 30">
            <a:extLst>
              <a:ext uri="{FF2B5EF4-FFF2-40B4-BE49-F238E27FC236}">
                <a16:creationId xmlns:a16="http://schemas.microsoft.com/office/drawing/2014/main" xmlns="" id="{02E53E57-CC0F-E474-53A7-877C86F6A043}"/>
              </a:ext>
            </a:extLst>
          </p:cNvPr>
          <p:cNvSpPr/>
          <p:nvPr/>
        </p:nvSpPr>
        <p:spPr>
          <a:xfrm rot="5400000">
            <a:off x="3954973" y="4030278"/>
            <a:ext cx="98673" cy="678180"/>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Tree>
    <p:extLst>
      <p:ext uri="{BB962C8B-B14F-4D97-AF65-F5344CB8AC3E}">
        <p14:creationId xmlns:p14="http://schemas.microsoft.com/office/powerpoint/2010/main" val="372287163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8" grpId="0"/>
      <p:bldP spid="20" grpId="0" animBg="1"/>
      <p:bldP spid="29" grpId="0" animBg="1"/>
      <p:bldP spid="5" grpId="0"/>
      <p:bldP spid="7" grpId="0"/>
      <p:bldP spid="16" grpId="0"/>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CC944BD-F044-B405-824A-EE15408D86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xmlns="" id="{2015D54E-0E50-DB63-783B-0B0B72B946B0}"/>
              </a:ext>
            </a:extLst>
          </p:cNvPr>
          <p:cNvSpPr txBox="1"/>
          <p:nvPr/>
        </p:nvSpPr>
        <p:spPr>
          <a:xfrm>
            <a:off x="1112519" y="1840993"/>
            <a:ext cx="9578341" cy="954107"/>
          </a:xfrm>
          <a:prstGeom prst="rect">
            <a:avLst/>
          </a:prstGeom>
          <a:noFill/>
        </p:spPr>
        <p:txBody>
          <a:bodyPr wrap="square">
            <a:spAutoFit/>
          </a:bodyPr>
          <a:lstStyle/>
          <a:p>
            <a:pPr algn="l">
              <a:buFont typeface="Arial" panose="020B0604020202020204" pitchFamily="34" charset="0"/>
              <a:buChar char="•"/>
            </a:pPr>
            <a:r>
              <a:rPr lang="vi-VN" sz="2800" b="0" i="0" dirty="0">
                <a:solidFill>
                  <a:srgbClr val="404040"/>
                </a:solidFill>
                <a:effectLst/>
                <a:latin typeface="+mj-lt"/>
              </a:rPr>
              <a:t>Argon2d:  Sử dụng </a:t>
            </a:r>
            <a:r>
              <a:rPr lang="vi-VN" sz="2800" b="1" i="0" dirty="0">
                <a:solidFill>
                  <a:srgbClr val="404040"/>
                </a:solidFill>
                <a:effectLst/>
                <a:latin typeface="+mj-lt"/>
              </a:rPr>
              <a:t>truy cập bộ nhớ phụ thuộc dữ liệu, </a:t>
            </a:r>
            <a:r>
              <a:rPr lang="vi-VN" sz="2800" i="0" dirty="0">
                <a:solidFill>
                  <a:srgbClr val="404040"/>
                </a:solidFill>
                <a:effectLst/>
                <a:latin typeface="+mj-lt"/>
              </a:rPr>
              <a:t> nên </a:t>
            </a:r>
            <a:r>
              <a:rPr lang="vi-VN" sz="2800" b="0" i="0" dirty="0">
                <a:solidFill>
                  <a:srgbClr val="404040"/>
                </a:solidFill>
                <a:effectLst/>
                <a:latin typeface="+mj-lt"/>
              </a:rPr>
              <a:t>B[i’][j’] sẽ được xác định </a:t>
            </a:r>
            <a:r>
              <a:rPr lang="vi-VN" sz="2800" b="1" i="0" dirty="0">
                <a:solidFill>
                  <a:srgbClr val="404040"/>
                </a:solidFill>
                <a:effectLst/>
                <a:latin typeface="+mj-lt"/>
              </a:rPr>
              <a:t>dựa trên khối đứng trước </a:t>
            </a:r>
            <a:r>
              <a:rPr lang="vi-VN" sz="2800" b="0" i="0" dirty="0">
                <a:solidFill>
                  <a:srgbClr val="404040"/>
                </a:solidFill>
                <a:effectLst/>
                <a:latin typeface="+mj-lt"/>
              </a:rPr>
              <a:t>nó.</a:t>
            </a:r>
          </a:p>
        </p:txBody>
      </p:sp>
      <p:sp>
        <p:nvSpPr>
          <p:cNvPr id="6" name="TextBox 5">
            <a:extLst>
              <a:ext uri="{FF2B5EF4-FFF2-40B4-BE49-F238E27FC236}">
                <a16:creationId xmlns:a16="http://schemas.microsoft.com/office/drawing/2014/main" xmlns="" id="{FED7DFA6-3212-D623-4706-1868FE7B92D1}"/>
              </a:ext>
            </a:extLst>
          </p:cNvPr>
          <p:cNvSpPr txBox="1"/>
          <p:nvPr/>
        </p:nvSpPr>
        <p:spPr>
          <a:xfrm>
            <a:off x="1112519" y="3305155"/>
            <a:ext cx="9649622" cy="954107"/>
          </a:xfrm>
          <a:prstGeom prst="rect">
            <a:avLst/>
          </a:prstGeom>
          <a:noFill/>
        </p:spPr>
        <p:txBody>
          <a:bodyPr wrap="square">
            <a:spAutoFit/>
          </a:bodyPr>
          <a:lstStyle/>
          <a:p>
            <a:pPr algn="l">
              <a:buFont typeface="Arial" panose="020B0604020202020204" pitchFamily="34" charset="0"/>
              <a:buChar char="•"/>
            </a:pPr>
            <a:r>
              <a:rPr lang="vi-VN" sz="2800" b="0" i="0" dirty="0">
                <a:solidFill>
                  <a:srgbClr val="404040"/>
                </a:solidFill>
                <a:effectLst/>
                <a:latin typeface="+mj-lt"/>
              </a:rPr>
              <a:t>Argon2i:  Sử dụng </a:t>
            </a:r>
            <a:r>
              <a:rPr lang="vi-VN" sz="2800" b="1" i="0" dirty="0">
                <a:solidFill>
                  <a:srgbClr val="404040"/>
                </a:solidFill>
                <a:effectLst/>
                <a:latin typeface="+mj-lt"/>
              </a:rPr>
              <a:t>truy cập bộ nhớ độc lập dữ liệu, </a:t>
            </a:r>
            <a:r>
              <a:rPr lang="vi-VN" sz="2800" i="0" dirty="0">
                <a:solidFill>
                  <a:srgbClr val="404040"/>
                </a:solidFill>
                <a:effectLst/>
                <a:latin typeface="+mj-lt"/>
              </a:rPr>
              <a:t> nên </a:t>
            </a:r>
            <a:r>
              <a:rPr lang="vi-VN" sz="2800" b="0" i="0" dirty="0">
                <a:solidFill>
                  <a:srgbClr val="404040"/>
                </a:solidFill>
                <a:effectLst/>
                <a:latin typeface="+mj-lt"/>
              </a:rPr>
              <a:t>B[i’][j’] sẽ được xác định </a:t>
            </a:r>
            <a:r>
              <a:rPr lang="vi-VN" sz="2800" b="1" i="0" dirty="0">
                <a:solidFill>
                  <a:srgbClr val="404040"/>
                </a:solidFill>
                <a:effectLst/>
                <a:latin typeface="+mj-lt"/>
              </a:rPr>
              <a:t>thông qua một hàm sinh ngẫu nhiên</a:t>
            </a:r>
            <a:r>
              <a:rPr lang="vi-VN" sz="2800" b="0" i="0" dirty="0">
                <a:solidFill>
                  <a:srgbClr val="404040"/>
                </a:solidFill>
                <a:effectLst/>
                <a:latin typeface="+mj-lt"/>
              </a:rPr>
              <a:t>. </a:t>
            </a:r>
          </a:p>
        </p:txBody>
      </p:sp>
      <p:sp>
        <p:nvSpPr>
          <p:cNvPr id="10" name="Title 3">
            <a:extLst>
              <a:ext uri="{FF2B5EF4-FFF2-40B4-BE49-F238E27FC236}">
                <a16:creationId xmlns:a16="http://schemas.microsoft.com/office/drawing/2014/main" xmlns="" id="{C30FEA37-7DFD-12C3-EC61-9B0119963689}"/>
              </a:ext>
            </a:extLst>
          </p:cNvPr>
          <p:cNvSpPr>
            <a:spLocks noGrp="1"/>
          </p:cNvSpPr>
          <p:nvPr>
            <p:ph type="ctrTitle"/>
          </p:nvPr>
        </p:nvSpPr>
        <p:spPr>
          <a:xfrm>
            <a:off x="671804" y="717564"/>
            <a:ext cx="7921690" cy="613374"/>
          </a:xfrm>
        </p:spPr>
        <p:txBody>
          <a:bodyPr/>
          <a:lstStyle/>
          <a:p>
            <a:r>
              <a:rPr lang="en-US" dirty="0">
                <a:latin typeface="Times New Roman" panose="02020603050405020304" pitchFamily="18" charset="0"/>
                <a:cs typeface="Times New Roman" panose="02020603050405020304" pitchFamily="18" charset="0"/>
              </a:rPr>
              <a:t>2.3.5. Nguyên lý hoạt động của Argon2</a:t>
            </a:r>
            <a:endParaRPr lang="en-US" dirty="0"/>
          </a:p>
        </p:txBody>
      </p:sp>
    </p:spTree>
    <p:extLst>
      <p:ext uri="{BB962C8B-B14F-4D97-AF65-F5344CB8AC3E}">
        <p14:creationId xmlns:p14="http://schemas.microsoft.com/office/powerpoint/2010/main" val="398489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9830652-C7DD-4F4C-EE54-D9360C4F83DF}"/>
            </a:ext>
          </a:extLst>
        </p:cNvPr>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xmlns="" id="{B59825C4-2115-3794-E630-568C78ABB9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7952"/>
            <a:ext cx="12192000" cy="5262095"/>
          </a:xfrm>
          <a:prstGeom prst="rect">
            <a:avLst/>
          </a:prstGeom>
          <a:noFill/>
          <a:ln w="9525">
            <a:solidFill>
              <a:schemeClr val="tx1"/>
            </a:solidFill>
          </a:ln>
        </p:spPr>
      </p:pic>
      <p:pic>
        <p:nvPicPr>
          <p:cNvPr id="3" name="Picture 2" descr="A close up of text&#10;&#10;AI-generated content may be incorrect.">
            <a:extLst>
              <a:ext uri="{FF2B5EF4-FFF2-40B4-BE49-F238E27FC236}">
                <a16:creationId xmlns:a16="http://schemas.microsoft.com/office/drawing/2014/main" xmlns="" id="{6DE9BDB3-8583-6C6A-2608-1FD9DD518CBF}"/>
              </a:ext>
            </a:extLst>
          </p:cNvPr>
          <p:cNvPicPr>
            <a:picLocks noChangeAspect="1"/>
          </p:cNvPicPr>
          <p:nvPr/>
        </p:nvPicPr>
        <p:blipFill>
          <a:blip r:embed="rId3"/>
          <a:stretch>
            <a:fillRect/>
          </a:stretch>
        </p:blipFill>
        <p:spPr>
          <a:xfrm>
            <a:off x="1307297" y="4234700"/>
            <a:ext cx="5817403" cy="1713401"/>
          </a:xfrm>
          <a:prstGeom prst="rect">
            <a:avLst/>
          </a:prstGeom>
          <a:ln>
            <a:solidFill>
              <a:schemeClr val="tx1"/>
            </a:solidFill>
          </a:ln>
        </p:spPr>
      </p:pic>
      <p:sp>
        <p:nvSpPr>
          <p:cNvPr id="5" name="Rectangle 4">
            <a:extLst>
              <a:ext uri="{FF2B5EF4-FFF2-40B4-BE49-F238E27FC236}">
                <a16:creationId xmlns:a16="http://schemas.microsoft.com/office/drawing/2014/main" xmlns="" id="{7AB990C6-5F3D-3448-18A8-5478E7BC80D0}"/>
              </a:ext>
            </a:extLst>
          </p:cNvPr>
          <p:cNvSpPr/>
          <p:nvPr/>
        </p:nvSpPr>
        <p:spPr>
          <a:xfrm>
            <a:off x="10241280" y="1501140"/>
            <a:ext cx="647700" cy="244602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3" name="Title 3">
            <a:extLst>
              <a:ext uri="{FF2B5EF4-FFF2-40B4-BE49-F238E27FC236}">
                <a16:creationId xmlns:a16="http://schemas.microsoft.com/office/drawing/2014/main" xmlns="" id="{54F9F427-772B-1219-D01D-62B55D69FAEA}"/>
              </a:ext>
            </a:extLst>
          </p:cNvPr>
          <p:cNvSpPr txBox="1">
            <a:spLocks/>
          </p:cNvSpPr>
          <p:nvPr/>
        </p:nvSpPr>
        <p:spPr>
          <a:xfrm>
            <a:off x="410547" y="72632"/>
            <a:ext cx="7921690" cy="61337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dirty="0">
                <a:latin typeface="Times New Roman" panose="02020603050405020304" pitchFamily="18" charset="0"/>
                <a:cs typeface="Times New Roman" panose="02020603050405020304" pitchFamily="18" charset="0"/>
              </a:rPr>
              <a:t>2.3.5. Nguyên lý hoạt động của Argon2</a:t>
            </a:r>
            <a:endParaRPr lang="vi-VN" dirty="0"/>
          </a:p>
        </p:txBody>
      </p:sp>
    </p:spTree>
    <p:extLst>
      <p:ext uri="{BB962C8B-B14F-4D97-AF65-F5344CB8AC3E}">
        <p14:creationId xmlns:p14="http://schemas.microsoft.com/office/powerpoint/2010/main" val="1546598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82244" cy="690819"/>
          </a:xfrm>
        </p:spPr>
        <p:txBody>
          <a:bodyPr/>
          <a:lstStyle/>
          <a:p>
            <a:r>
              <a:rPr lang="en-US">
                <a:latin typeface="Times New Roman" panose="02020603050405020304" pitchFamily="18" charset="0"/>
                <a:cs typeface="Times New Roman" panose="02020603050405020304" pitchFamily="18" charset="0"/>
              </a:rPr>
              <a:t>1. Tổng quan về ATBMTT </a:t>
            </a:r>
            <a:endParaRPr lang="en-US"/>
          </a:p>
        </p:txBody>
      </p:sp>
      <p:sp>
        <p:nvSpPr>
          <p:cNvPr id="5"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853984" y="1520283"/>
            <a:ext cx="6435090" cy="3502704"/>
          </a:xfrm>
        </p:spPr>
        <p:txBody>
          <a:bodyPr/>
          <a:lstStyle/>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Trong </a:t>
            </a:r>
            <a:r>
              <a:rPr lang="en-US" sz="2400" dirty="0" err="1">
                <a:solidFill>
                  <a:schemeClr val="tx1"/>
                </a:solidFill>
                <a:latin typeface="Times New Roman" panose="02020603050405020304" pitchFamily="18" charset="0"/>
                <a:cs typeface="Times New Roman" panose="02020603050405020304" pitchFamily="18" charset="0"/>
              </a:rPr>
              <a:t>kỷ</a:t>
            </a:r>
            <a:r>
              <a:rPr lang="en-US" sz="2400" dirty="0">
                <a:solidFill>
                  <a:schemeClr val="tx1"/>
                </a:solidFill>
                <a:latin typeface="Times New Roman" panose="02020603050405020304" pitchFamily="18" charset="0"/>
                <a:cs typeface="Times New Roman" panose="02020603050405020304" pitchFamily="18" charset="0"/>
              </a:rPr>
              <a:t> nguyên số hiện nay, thông tin dữ liệu đóng vai trò quan trọng trong các lĩnh vực đời sống, từ kinh doanh, tài chính, y tế cho </a:t>
            </a:r>
            <a:r>
              <a:rPr lang="vi-VN" sz="2400" dirty="0">
                <a:solidFill>
                  <a:schemeClr val="tx1"/>
                </a:solidFill>
                <a:latin typeface="Times New Roman" panose="02020603050405020304" pitchFamily="18" charset="0"/>
                <a:cs typeface="Times New Roman" panose="02020603050405020304" pitchFamily="18" charset="0"/>
              </a:rPr>
              <a:t>đến</a:t>
            </a:r>
            <a:r>
              <a:rPr lang="en-US" sz="2400" dirty="0">
                <a:solidFill>
                  <a:schemeClr val="tx1"/>
                </a:solidFill>
                <a:latin typeface="Times New Roman" panose="02020603050405020304" pitchFamily="18" charset="0"/>
                <a:cs typeface="Times New Roman" panose="02020603050405020304" pitchFamily="18" charset="0"/>
              </a:rPr>
              <a:t> chính phủ và quốc phòng. </a:t>
            </a:r>
          </a:p>
          <a:p>
            <a:pPr marL="342900" indent="-342900">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Nguy cơ tấn công mạng ngày càng gia tăng, gây ảnh hưởng nghiêm trọng đến tổ chức và cá nhân.</a:t>
            </a:r>
          </a:p>
          <a:p>
            <a:pPr marL="342900" indent="-342900">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Hình nền Nền Bảo Mật Dữ Liệu Toàn Cầu Bảo Mật Dữ Liệu Cá Nhân Bảo Mật Dữ  Liệu Mạng Khái Niệm Trực Tuyến Minh Họa Bảo Mật Internet Hoặc Quyền Riê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2" y="1520283"/>
            <a:ext cx="3579224" cy="295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3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117F25F-C4E5-683C-1B9A-DDD09CD9DB6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FF2E54F6-03A1-4E79-B323-33AEDE24A404}"/>
              </a:ext>
            </a:extLst>
          </p:cNvPr>
          <p:cNvSpPr>
            <a:spLocks noGrp="1"/>
          </p:cNvSpPr>
          <p:nvPr>
            <p:ph type="ctrTitle"/>
          </p:nvPr>
        </p:nvSpPr>
        <p:spPr>
          <a:xfrm>
            <a:off x="644978" y="452846"/>
            <a:ext cx="8331071" cy="613374"/>
          </a:xfrm>
        </p:spPr>
        <p:txBody>
          <a:bodyPr/>
          <a:lstStyle/>
          <a:p>
            <a:r>
              <a:rPr lang="en-US" dirty="0">
                <a:latin typeface="Times New Roman" panose="02020603050405020304" pitchFamily="18" charset="0"/>
                <a:cs typeface="Times New Roman" panose="02020603050405020304" pitchFamily="18" charset="0"/>
              </a:rPr>
              <a:t>2.3.6. Ưu, nhược điểm </a:t>
            </a:r>
            <a:r>
              <a:rPr lang="vi-VN" dirty="0">
                <a:latin typeface="Times New Roman" panose="02020603050405020304" pitchFamily="18" charset="0"/>
                <a:cs typeface="Times New Roman" panose="02020603050405020304" pitchFamily="18" charset="0"/>
              </a:rPr>
              <a:t>của 2 phiên bản</a:t>
            </a:r>
            <a:endParaRPr lang="en-US" dirty="0"/>
          </a:p>
        </p:txBody>
      </p:sp>
      <p:graphicFrame>
        <p:nvGraphicFramePr>
          <p:cNvPr id="5" name="Table 4">
            <a:extLst>
              <a:ext uri="{FF2B5EF4-FFF2-40B4-BE49-F238E27FC236}">
                <a16:creationId xmlns:a16="http://schemas.microsoft.com/office/drawing/2014/main" xmlns="" id="{51350231-0A9D-68BE-654A-A03E45BAB645}"/>
              </a:ext>
            </a:extLst>
          </p:cNvPr>
          <p:cNvGraphicFramePr>
            <a:graphicFrameLocks noGrp="1"/>
          </p:cNvGraphicFramePr>
          <p:nvPr>
            <p:extLst>
              <p:ext uri="{D42A27DB-BD31-4B8C-83A1-F6EECF244321}">
                <p14:modId xmlns:p14="http://schemas.microsoft.com/office/powerpoint/2010/main" val="2169997489"/>
              </p:ext>
            </p:extLst>
          </p:nvPr>
        </p:nvGraphicFramePr>
        <p:xfrm>
          <a:off x="1244599" y="1340464"/>
          <a:ext cx="9702801" cy="2396914"/>
        </p:xfrm>
        <a:graphic>
          <a:graphicData uri="http://schemas.openxmlformats.org/drawingml/2006/table">
            <a:tbl>
              <a:tblPr firstRow="1" bandRow="1">
                <a:tableStyleId>{5C22544A-7EE6-4342-B048-85BDC9FD1C3A}</a:tableStyleId>
              </a:tblPr>
              <a:tblGrid>
                <a:gridCol w="3206103">
                  <a:extLst>
                    <a:ext uri="{9D8B030D-6E8A-4147-A177-3AD203B41FA5}">
                      <a16:colId xmlns:a16="http://schemas.microsoft.com/office/drawing/2014/main" xmlns="" val="1164829415"/>
                    </a:ext>
                  </a:extLst>
                </a:gridCol>
                <a:gridCol w="3262431">
                  <a:extLst>
                    <a:ext uri="{9D8B030D-6E8A-4147-A177-3AD203B41FA5}">
                      <a16:colId xmlns:a16="http://schemas.microsoft.com/office/drawing/2014/main" xmlns="" val="546354150"/>
                    </a:ext>
                  </a:extLst>
                </a:gridCol>
                <a:gridCol w="3234267">
                  <a:extLst>
                    <a:ext uri="{9D8B030D-6E8A-4147-A177-3AD203B41FA5}">
                      <a16:colId xmlns:a16="http://schemas.microsoft.com/office/drawing/2014/main" xmlns="" val="2922973230"/>
                    </a:ext>
                  </a:extLst>
                </a:gridCol>
              </a:tblGrid>
              <a:tr h="745509">
                <a:tc>
                  <a:txBody>
                    <a:bodyPr/>
                    <a:lstStyle/>
                    <a:p>
                      <a:pPr algn="ctr"/>
                      <a:r>
                        <a:rPr lang="vi-VN" b="1" dirty="0">
                          <a:effectLst/>
                          <a:latin typeface="+mj-lt"/>
                        </a:rPr>
                        <a:t>Đặc điểm</a:t>
                      </a:r>
                    </a:p>
                  </a:txBody>
                  <a:tcPr anchor="ctr"/>
                </a:tc>
                <a:tc>
                  <a:txBody>
                    <a:bodyPr/>
                    <a:lstStyle/>
                    <a:p>
                      <a:pPr algn="ctr"/>
                      <a:r>
                        <a:rPr lang="vi-VN" b="1" dirty="0">
                          <a:effectLst/>
                          <a:latin typeface="+mj-lt"/>
                        </a:rPr>
                        <a:t>Argon2d (Tối ưu tốc độ)</a:t>
                      </a:r>
                    </a:p>
                  </a:txBody>
                  <a:tcPr anchor="ctr"/>
                </a:tc>
                <a:tc>
                  <a:txBody>
                    <a:bodyPr/>
                    <a:lstStyle/>
                    <a:p>
                      <a:pPr algn="ctr"/>
                      <a:r>
                        <a:rPr lang="vi-VN" b="1" dirty="0">
                          <a:effectLst/>
                          <a:latin typeface="+mj-lt"/>
                        </a:rPr>
                        <a:t>Argon2i (Tối ưu bảo mật)</a:t>
                      </a:r>
                    </a:p>
                  </a:txBody>
                  <a:tcPr anchor="ctr"/>
                </a:tc>
                <a:extLst>
                  <a:ext uri="{0D108BD9-81ED-4DB2-BD59-A6C34878D82A}">
                    <a16:rowId xmlns:a16="http://schemas.microsoft.com/office/drawing/2014/main" xmlns="" val="1981060164"/>
                  </a:ext>
                </a:extLst>
              </a:tr>
              <a:tr h="538885">
                <a:tc>
                  <a:txBody>
                    <a:bodyPr/>
                    <a:lstStyle/>
                    <a:p>
                      <a:r>
                        <a:rPr lang="vi-VN" b="1" dirty="0">
                          <a:effectLst/>
                          <a:latin typeface="+mj-lt"/>
                        </a:rPr>
                        <a:t>Truy cập bộ nhớ</a:t>
                      </a:r>
                      <a:endParaRPr lang="vi-VN" dirty="0">
                        <a:effectLst/>
                        <a:latin typeface="+mj-lt"/>
                      </a:endParaRPr>
                    </a:p>
                  </a:txBody>
                  <a:tcPr anchor="ctr"/>
                </a:tc>
                <a:tc>
                  <a:txBody>
                    <a:bodyPr/>
                    <a:lstStyle/>
                    <a:p>
                      <a:r>
                        <a:rPr lang="vi-VN" dirty="0">
                          <a:effectLst/>
                          <a:latin typeface="+mj-lt"/>
                        </a:rPr>
                        <a:t>Phụ thuộc dữ liệu</a:t>
                      </a:r>
                    </a:p>
                  </a:txBody>
                  <a:tcPr anchor="ctr"/>
                </a:tc>
                <a:tc>
                  <a:txBody>
                    <a:bodyPr/>
                    <a:lstStyle/>
                    <a:p>
                      <a:r>
                        <a:rPr lang="vi-VN">
                          <a:effectLst/>
                          <a:latin typeface="+mj-lt"/>
                        </a:rPr>
                        <a:t>Độc lập dữ liệu</a:t>
                      </a:r>
                    </a:p>
                  </a:txBody>
                  <a:tcPr anchor="ctr"/>
                </a:tc>
                <a:extLst>
                  <a:ext uri="{0D108BD9-81ED-4DB2-BD59-A6C34878D82A}">
                    <a16:rowId xmlns:a16="http://schemas.microsoft.com/office/drawing/2014/main" xmlns="" val="48371479"/>
                  </a:ext>
                </a:extLst>
              </a:tr>
              <a:tr h="510540">
                <a:tc>
                  <a:txBody>
                    <a:bodyPr/>
                    <a:lstStyle/>
                    <a:p>
                      <a:r>
                        <a:rPr lang="vi-VN" b="1">
                          <a:effectLst/>
                          <a:latin typeface="+mj-lt"/>
                        </a:rPr>
                        <a:t>Tốc độ</a:t>
                      </a:r>
                      <a:endParaRPr lang="vi-VN">
                        <a:effectLst/>
                        <a:latin typeface="+mj-lt"/>
                      </a:endParaRPr>
                    </a:p>
                  </a:txBody>
                  <a:tcPr anchor="ctr"/>
                </a:tc>
                <a:tc>
                  <a:txBody>
                    <a:bodyPr/>
                    <a:lstStyle/>
                    <a:p>
                      <a:r>
                        <a:rPr lang="vi-VN" dirty="0">
                          <a:effectLst/>
                          <a:latin typeface="+mj-lt"/>
                        </a:rPr>
                        <a:t>Nhanh hơn</a:t>
                      </a:r>
                    </a:p>
                  </a:txBody>
                  <a:tcPr anchor="ctr"/>
                </a:tc>
                <a:tc>
                  <a:txBody>
                    <a:bodyPr/>
                    <a:lstStyle/>
                    <a:p>
                      <a:r>
                        <a:rPr lang="vi-VN">
                          <a:effectLst/>
                          <a:latin typeface="+mj-lt"/>
                        </a:rPr>
                        <a:t>Chậm hơn</a:t>
                      </a:r>
                    </a:p>
                  </a:txBody>
                  <a:tcPr anchor="ctr"/>
                </a:tc>
                <a:extLst>
                  <a:ext uri="{0D108BD9-81ED-4DB2-BD59-A6C34878D82A}">
                    <a16:rowId xmlns:a16="http://schemas.microsoft.com/office/drawing/2014/main" xmlns="" val="1027514549"/>
                  </a:ext>
                </a:extLst>
              </a:tr>
              <a:tr h="601980">
                <a:tc>
                  <a:txBody>
                    <a:bodyPr/>
                    <a:lstStyle/>
                    <a:p>
                      <a:r>
                        <a:rPr lang="vi-VN" b="1" dirty="0">
                          <a:effectLst/>
                          <a:latin typeface="+mj-lt"/>
                        </a:rPr>
                        <a:t>Bảo mật kênh bên</a:t>
                      </a:r>
                      <a:endParaRPr lang="vi-VN" dirty="0">
                        <a:effectLst/>
                        <a:latin typeface="+mj-lt"/>
                      </a:endParaRPr>
                    </a:p>
                  </a:txBody>
                  <a:tcPr anchor="ctr"/>
                </a:tc>
                <a:tc>
                  <a:txBody>
                    <a:bodyPr/>
                    <a:lstStyle/>
                    <a:p>
                      <a:r>
                        <a:rPr lang="vi-VN" dirty="0">
                          <a:effectLst/>
                          <a:latin typeface="+mj-lt"/>
                        </a:rPr>
                        <a:t>Dễ bị tấn công kênh bên</a:t>
                      </a:r>
                    </a:p>
                  </a:txBody>
                  <a:tcPr anchor="ctr"/>
                </a:tc>
                <a:tc>
                  <a:txBody>
                    <a:bodyPr/>
                    <a:lstStyle/>
                    <a:p>
                      <a:r>
                        <a:rPr lang="vi-VN" dirty="0">
                          <a:effectLst/>
                          <a:latin typeface="+mj-lt"/>
                        </a:rPr>
                        <a:t>Chống lại tấn công kênh bên</a:t>
                      </a:r>
                    </a:p>
                  </a:txBody>
                  <a:tcPr anchor="ctr"/>
                </a:tc>
                <a:extLst>
                  <a:ext uri="{0D108BD9-81ED-4DB2-BD59-A6C34878D82A}">
                    <a16:rowId xmlns:a16="http://schemas.microsoft.com/office/drawing/2014/main" xmlns="" val="1450845370"/>
                  </a:ext>
                </a:extLst>
              </a:tr>
            </a:tbl>
          </a:graphicData>
        </a:graphic>
      </p:graphicFrame>
      <p:sp>
        <p:nvSpPr>
          <p:cNvPr id="2" name="Subtitle 4">
            <a:extLst>
              <a:ext uri="{FF2B5EF4-FFF2-40B4-BE49-F238E27FC236}">
                <a16:creationId xmlns:a16="http://schemas.microsoft.com/office/drawing/2014/main" xmlns="" id="{5AA0EBE0-B83D-0F09-22A1-7C6DEC862976}"/>
              </a:ext>
            </a:extLst>
          </p:cNvPr>
          <p:cNvSpPr>
            <a:spLocks noGrp="1"/>
          </p:cNvSpPr>
          <p:nvPr>
            <p:ph type="subTitle" idx="1"/>
          </p:nvPr>
        </p:nvSpPr>
        <p:spPr>
          <a:xfrm>
            <a:off x="1176822" y="4170197"/>
            <a:ext cx="9478737" cy="1347339"/>
          </a:xfrm>
        </p:spPr>
        <p:txBody>
          <a:bodyPr/>
          <a:lstStyle/>
          <a:p>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Ứng dụng hàm băm Argon2: Mã hóa mật khẩu trong hệ thống, quản lý danh mục mật khẩu, hệ thống mã hóa đám mây,…</a:t>
            </a:r>
          </a:p>
        </p:txBody>
      </p:sp>
    </p:spTree>
    <p:extLst>
      <p:ext uri="{BB962C8B-B14F-4D97-AF65-F5344CB8AC3E}">
        <p14:creationId xmlns:p14="http://schemas.microsoft.com/office/powerpoint/2010/main" val="2216588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6"/>
            <a:ext cx="6382838" cy="613374"/>
          </a:xfrm>
        </p:spPr>
        <p:txBody>
          <a:bodyPr/>
          <a:lstStyle/>
          <a:p>
            <a:r>
              <a:rPr lang="en-US">
                <a:latin typeface="Times New Roman" panose="02020603050405020304" pitchFamily="18" charset="0"/>
                <a:cs typeface="Times New Roman" panose="02020603050405020304" pitchFamily="18" charset="0"/>
              </a:rPr>
              <a:t>3. Ứng dụng sử dụng hàm băm</a:t>
            </a:r>
            <a:endParaRPr lang="en-US"/>
          </a:p>
        </p:txBody>
      </p:sp>
      <p:sp>
        <p:nvSpPr>
          <p:cNvPr id="3" name="Subtitle 4">
            <a:extLst>
              <a:ext uri="{FF2B5EF4-FFF2-40B4-BE49-F238E27FC236}">
                <a16:creationId xmlns:a16="http://schemas.microsoft.com/office/drawing/2014/main" xmlns="" id="{5CFDEDDB-F498-1B6F-C77D-3B157D1DF11C}"/>
              </a:ext>
            </a:extLst>
          </p:cNvPr>
          <p:cNvSpPr>
            <a:spLocks noGrp="1"/>
          </p:cNvSpPr>
          <p:nvPr>
            <p:ph type="subTitle" idx="1"/>
          </p:nvPr>
        </p:nvSpPr>
        <p:spPr>
          <a:xfrm>
            <a:off x="644977" y="1321215"/>
            <a:ext cx="11102884" cy="3303036"/>
          </a:xfrm>
        </p:spPr>
        <p:txBody>
          <a:bodyPr/>
          <a:lstStyle/>
          <a:p>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Ứng dụng quản lý nhân sự sử dụng hàm băm SHA-256 để bảo vệ mật khẩu người dùng.</a:t>
            </a:r>
          </a:p>
          <a:p>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Công nghệ sử dụng:</a:t>
            </a:r>
          </a:p>
          <a:p>
            <a:endPar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360314" y="2972733"/>
            <a:ext cx="1676400" cy="1000682"/>
          </a:xfrm>
          <a:prstGeom prst="rect">
            <a:avLst/>
          </a:prstGeom>
        </p:spPr>
      </p:pic>
      <p:pic>
        <p:nvPicPr>
          <p:cNvPr id="7" name="Picture 6"/>
          <p:cNvPicPr>
            <a:picLocks noChangeAspect="1"/>
          </p:cNvPicPr>
          <p:nvPr/>
        </p:nvPicPr>
        <p:blipFill>
          <a:blip r:embed="rId3"/>
          <a:stretch>
            <a:fillRect/>
          </a:stretch>
        </p:blipFill>
        <p:spPr>
          <a:xfrm>
            <a:off x="4055978" y="2998860"/>
            <a:ext cx="2140441" cy="767116"/>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1360314" y="4491513"/>
            <a:ext cx="1828800" cy="761176"/>
          </a:xfrm>
          <a:prstGeom prst="rect">
            <a:avLst/>
          </a:prstGeom>
        </p:spPr>
      </p:pic>
      <p:pic>
        <p:nvPicPr>
          <p:cNvPr id="10" name="Picture 9"/>
          <p:cNvPicPr>
            <a:picLocks noChangeAspect="1"/>
          </p:cNvPicPr>
          <p:nvPr/>
        </p:nvPicPr>
        <p:blipFill>
          <a:blip r:embed="rId5"/>
          <a:stretch>
            <a:fillRect/>
          </a:stretch>
        </p:blipFill>
        <p:spPr>
          <a:xfrm>
            <a:off x="4225865" y="4268325"/>
            <a:ext cx="1800666" cy="984364"/>
          </a:xfrm>
          <a:prstGeom prst="rect">
            <a:avLst/>
          </a:prstGeom>
        </p:spPr>
      </p:pic>
    </p:spTree>
    <p:extLst>
      <p:ext uri="{BB962C8B-B14F-4D97-AF65-F5344CB8AC3E}">
        <p14:creationId xmlns:p14="http://schemas.microsoft.com/office/powerpoint/2010/main" val="1327531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1611086" y="2447108"/>
            <a:ext cx="9379131" cy="1397146"/>
          </a:xfrm>
        </p:spPr>
        <p:txBody>
          <a:bodyPr/>
          <a:lstStyle/>
          <a:p>
            <a:pPr algn="ctr"/>
            <a:r>
              <a:rPr lang="en-US" sz="8000">
                <a:latin typeface="Times New Roman" panose="02020603050405020304" pitchFamily="18" charset="0"/>
                <a:cs typeface="Times New Roman" panose="02020603050405020304" pitchFamily="18" charset="0"/>
              </a:rPr>
              <a:t>DEMO ỨNG DỤNG</a:t>
            </a:r>
            <a:endParaRPr lang="en-US" sz="8000"/>
          </a:p>
        </p:txBody>
      </p:sp>
    </p:spTree>
    <p:extLst>
      <p:ext uri="{BB962C8B-B14F-4D97-AF65-F5344CB8AC3E}">
        <p14:creationId xmlns:p14="http://schemas.microsoft.com/office/powerpoint/2010/main" val="2706928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6"/>
            <a:ext cx="4693375" cy="613374"/>
          </a:xfrm>
        </p:spPr>
        <p:txBody>
          <a:bodyPr/>
          <a:lstStyle/>
          <a:p>
            <a:r>
              <a:rPr lang="en-US">
                <a:latin typeface="Times New Roman" panose="02020603050405020304" pitchFamily="18" charset="0"/>
                <a:cs typeface="Times New Roman" panose="02020603050405020304" pitchFamily="18" charset="0"/>
              </a:rPr>
              <a:t>4. Kết luận</a:t>
            </a:r>
            <a:endParaRPr lang="en-US"/>
          </a:p>
        </p:txBody>
      </p:sp>
      <p:sp>
        <p:nvSpPr>
          <p:cNvPr id="3" name="Subtitle 4">
            <a:extLst>
              <a:ext uri="{FF2B5EF4-FFF2-40B4-BE49-F238E27FC236}">
                <a16:creationId xmlns:a16="http://schemas.microsoft.com/office/drawing/2014/main" xmlns="" id="{5CFDEDDB-F498-1B6F-C77D-3B157D1DF11C}"/>
              </a:ext>
            </a:extLst>
          </p:cNvPr>
          <p:cNvSpPr>
            <a:spLocks noGrp="1"/>
          </p:cNvSpPr>
          <p:nvPr>
            <p:ph type="subTitle" idx="1"/>
          </p:nvPr>
        </p:nvSpPr>
        <p:spPr>
          <a:xfrm>
            <a:off x="644977" y="1321215"/>
            <a:ext cx="11102884" cy="3303036"/>
          </a:xfrm>
        </p:spPr>
        <p:txBody>
          <a:bodyPr/>
          <a:lstStyle/>
          <a:p>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đạt được:</a:t>
            </a: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Tìm hiểu và áp dụng các giải thuật MD5, SHA-256, Argon2 vào việc bảo mật thông tin. </a:t>
            </a: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Biết cách bảo mật thông tin và phòng chống tấn công mạng</a:t>
            </a:r>
          </a:p>
          <a:p>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Hạn Chế:</a:t>
            </a: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Chưa đánh giá hiệu suất chi tiết của từng thuật toán băm</a:t>
            </a: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Chưa thử nghiệm trên hệ thống thực tế</a:t>
            </a:r>
          </a:p>
          <a:p>
            <a:endPar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4865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27981F-8DDB-4942-9095-1A301A93096A}"/>
              </a:ext>
            </a:extLst>
          </p:cNvPr>
          <p:cNvSpPr>
            <a:spLocks noGrp="1"/>
          </p:cNvSpPr>
          <p:nvPr>
            <p:ph type="ctrTitle"/>
          </p:nvPr>
        </p:nvSpPr>
        <p:spPr/>
        <p:txBody>
          <a:bodyPr/>
          <a:lstStyle/>
          <a:p>
            <a:r>
              <a:rPr lang="en-US" dirty="0"/>
              <a:t>CÁM ƠN</a:t>
            </a:r>
          </a:p>
        </p:txBody>
      </p:sp>
      <p:sp>
        <p:nvSpPr>
          <p:cNvPr id="3" name="Subtitle 2">
            <a:extLst>
              <a:ext uri="{FF2B5EF4-FFF2-40B4-BE49-F238E27FC236}">
                <a16:creationId xmlns:a16="http://schemas.microsoft.com/office/drawing/2014/main" xmlns="" id="{E3DE8CBC-CC0F-41DD-9762-03FD26D3B012}"/>
              </a:ext>
            </a:extLst>
          </p:cNvPr>
          <p:cNvSpPr>
            <a:spLocks noGrp="1"/>
          </p:cNvSpPr>
          <p:nvPr>
            <p:ph type="subTitle" idx="1"/>
          </p:nvPr>
        </p:nvSpPr>
        <p:spPr/>
        <p:txBody>
          <a:bodyPr/>
          <a:lstStyle/>
          <a:p>
            <a:r>
              <a:rPr lang="en-US" dirty="0"/>
              <a:t>Thanks for listening</a:t>
            </a:r>
          </a:p>
        </p:txBody>
      </p:sp>
    </p:spTree>
    <p:extLst>
      <p:ext uri="{BB962C8B-B14F-4D97-AF65-F5344CB8AC3E}">
        <p14:creationId xmlns:p14="http://schemas.microsoft.com/office/powerpoint/2010/main" val="131648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82244" cy="690819"/>
          </a:xfrm>
        </p:spPr>
        <p:txBody>
          <a:bodyPr/>
          <a:lstStyle/>
          <a:p>
            <a:r>
              <a:rPr lang="en-US">
                <a:latin typeface="Times New Roman" panose="02020603050405020304" pitchFamily="18" charset="0"/>
                <a:cs typeface="Times New Roman" panose="02020603050405020304" pitchFamily="18" charset="0"/>
              </a:rPr>
              <a:t>1. Tổng quan về ATBMTT </a:t>
            </a:r>
            <a:endParaRPr lang="en-US"/>
          </a:p>
        </p:txBody>
      </p:sp>
      <p:sp>
        <p:nvSpPr>
          <p:cNvPr id="5"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566601" y="1425782"/>
            <a:ext cx="6578781" cy="3337242"/>
          </a:xfrm>
        </p:spPr>
        <p:txBody>
          <a:bodyPr/>
          <a:lstStyle/>
          <a:p>
            <a:pPr marL="342900" indent="-342900">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Cung cấp kiến thức nền tảng về bảo mật thông tin và mật mã</a:t>
            </a: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Hiểu cách vận hành các giải thuật mật mã và hệ thống mã hóa dữ liệu</a:t>
            </a: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Nắm vững các phương pháp phòng chống tấn công mạng.</a:t>
            </a:r>
          </a:p>
          <a:p>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Tự ý đăng ảnh con lên Facebook có vi phạm luật an ninh mạng không? – Báo  Nghệ 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7931" y="1288868"/>
            <a:ext cx="4163185" cy="3611070"/>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4">
            <a:extLst>
              <a:ext uri="{FF2B5EF4-FFF2-40B4-BE49-F238E27FC236}">
                <a16:creationId xmlns:a16="http://schemas.microsoft.com/office/drawing/2014/main" xmlns="" id="{3C4A362E-937E-69DB-344A-0ABB82ECFE06}"/>
              </a:ext>
            </a:extLst>
          </p:cNvPr>
          <p:cNvSpPr txBox="1">
            <a:spLocks/>
          </p:cNvSpPr>
          <p:nvPr/>
        </p:nvSpPr>
        <p:spPr>
          <a:xfrm>
            <a:off x="566601" y="1288868"/>
            <a:ext cx="2995206" cy="487681"/>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b="1">
                <a:latin typeface="Times New Roman" panose="02020603050405020304" pitchFamily="18" charset="0"/>
                <a:cs typeface="Times New Roman" panose="02020603050405020304" pitchFamily="18" charset="0"/>
              </a:rPr>
              <a:t>Mục tiêu môn học:</a:t>
            </a:r>
          </a:p>
        </p:txBody>
      </p:sp>
    </p:spTree>
    <p:extLst>
      <p:ext uri="{BB962C8B-B14F-4D97-AF65-F5344CB8AC3E}">
        <p14:creationId xmlns:p14="http://schemas.microsoft.com/office/powerpoint/2010/main" val="58532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82244" cy="690819"/>
          </a:xfrm>
        </p:spPr>
        <p:txBody>
          <a:bodyPr/>
          <a:lstStyle/>
          <a:p>
            <a:r>
              <a:rPr lang="en-US">
                <a:latin typeface="Times New Roman" panose="02020603050405020304" pitchFamily="18" charset="0"/>
                <a:cs typeface="Times New Roman" panose="02020603050405020304" pitchFamily="18" charset="0"/>
              </a:rPr>
              <a:t>1. Tổng quan về ATBMTT </a:t>
            </a:r>
            <a:endParaRPr lang="en-US"/>
          </a:p>
        </p:txBody>
      </p:sp>
      <p:sp>
        <p:nvSpPr>
          <p:cNvPr id="5"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819150" y="1364749"/>
            <a:ext cx="6578781" cy="3337242"/>
          </a:xfrm>
        </p:spPr>
        <p:txBody>
          <a:bodyPr/>
          <a:lstStyle/>
          <a:p>
            <a:pPr marL="342900" indent="-342900">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Các thuật toán mã hóa dữ liệu.</a:t>
            </a: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Các kỹ thuật bảo vệ thông tin trước các mối đe dọa.</a:t>
            </a: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Phương pháp bảo mật trong thực tế.</a:t>
            </a:r>
          </a:p>
        </p:txBody>
      </p:sp>
      <p:pic>
        <p:nvPicPr>
          <p:cNvPr id="1028" name="Picture 4" descr="Tự ý đăng ảnh con lên Facebook có vi phạm luật an ninh mạng không? – Báo  Nghệ 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7931" y="1288868"/>
            <a:ext cx="4163185" cy="361107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4">
            <a:extLst>
              <a:ext uri="{FF2B5EF4-FFF2-40B4-BE49-F238E27FC236}">
                <a16:creationId xmlns:a16="http://schemas.microsoft.com/office/drawing/2014/main" xmlns="" id="{3C4A362E-937E-69DB-344A-0ABB82ECFE06}"/>
              </a:ext>
            </a:extLst>
          </p:cNvPr>
          <p:cNvSpPr txBox="1">
            <a:spLocks/>
          </p:cNvSpPr>
          <p:nvPr/>
        </p:nvSpPr>
        <p:spPr>
          <a:xfrm>
            <a:off x="801734" y="1288868"/>
            <a:ext cx="2507524" cy="441641"/>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solidFill>
                  <a:schemeClr val="tx1"/>
                </a:solidFill>
                <a:latin typeface="Times New Roman" panose="02020603050405020304" pitchFamily="18" charset="0"/>
                <a:cs typeface="Times New Roman" panose="02020603050405020304" pitchFamily="18" charset="0"/>
              </a:rPr>
              <a:t>Nội dung chính :</a:t>
            </a:r>
          </a:p>
        </p:txBody>
      </p:sp>
    </p:spTree>
    <p:extLst>
      <p:ext uri="{BB962C8B-B14F-4D97-AF65-F5344CB8AC3E}">
        <p14:creationId xmlns:p14="http://schemas.microsoft.com/office/powerpoint/2010/main" val="400543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5"/>
            <a:ext cx="5982244" cy="690819"/>
          </a:xfrm>
        </p:spPr>
        <p:txBody>
          <a:bodyPr/>
          <a:lstStyle/>
          <a:p>
            <a:r>
              <a:rPr lang="en-US">
                <a:latin typeface="Times New Roman" panose="02020603050405020304" pitchFamily="18" charset="0"/>
                <a:cs typeface="Times New Roman" panose="02020603050405020304" pitchFamily="18" charset="0"/>
              </a:rPr>
              <a:t>1. Tổng quan về ATBMTT </a:t>
            </a:r>
            <a:endParaRPr lang="en-US"/>
          </a:p>
        </p:txBody>
      </p:sp>
      <p:sp>
        <p:nvSpPr>
          <p:cNvPr id="5"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740773" y="1875713"/>
            <a:ext cx="7750084" cy="2313110"/>
          </a:xfrm>
        </p:spPr>
        <p:txBody>
          <a:bodyPr/>
          <a:lstStyle/>
          <a:p>
            <a:pPr marL="342900" indent="-342900">
              <a:buFont typeface="Arial" panose="020B0604020202020204" pitchFamily="34" charset="0"/>
              <a:buChar char="•"/>
            </a:pPr>
            <a:r>
              <a:rPr lang="en-US" sz="2400">
                <a:solidFill>
                  <a:schemeClr val="tx1"/>
                </a:solidFill>
                <a:latin typeface="Times New Roman" panose="02020603050405020304" pitchFamily="18" charset="0"/>
                <a:cs typeface="Times New Roman" panose="02020603050405020304" pitchFamily="18" charset="0"/>
              </a:rPr>
              <a:t>Tấn công DDoS (</a:t>
            </a:r>
            <a:r>
              <a:rPr lang="en-US" sz="2400">
                <a:solidFill>
                  <a:schemeClr val="tx1"/>
                </a:solidFill>
                <a:latin typeface="Times New Roman" panose="02020603050405020304" pitchFamily="18" charset="0"/>
                <a:ea typeface="Times New Roman" panose="02020603050405020304" pitchFamily="18" charset="0"/>
              </a:rPr>
              <a:t>Distributed Denial of Service)</a:t>
            </a:r>
          </a:p>
          <a:p>
            <a:pPr marL="342900" indent="-342900">
              <a:buFont typeface="Arial" panose="020B0604020202020204" pitchFamily="34" charset="0"/>
              <a:buChar char="•"/>
            </a:pPr>
            <a:r>
              <a:rPr lang="en-US" sz="2400">
                <a:solidFill>
                  <a:schemeClr val="tx1"/>
                </a:solidFill>
                <a:latin typeface="Times New Roman" panose="02020603050405020304" pitchFamily="18" charset="0"/>
                <a:ea typeface="Times New Roman" panose="02020603050405020304" pitchFamily="18" charset="0"/>
              </a:rPr>
              <a:t>Tấn công phần mềm độc hại (Malware)</a:t>
            </a:r>
          </a:p>
          <a:p>
            <a:pPr marL="342900" indent="-342900">
              <a:buFont typeface="Arial" panose="020B0604020202020204" pitchFamily="34" charset="0"/>
              <a:buChar char="•"/>
            </a:pPr>
            <a:r>
              <a:rPr lang="en-US" sz="2400">
                <a:solidFill>
                  <a:schemeClr val="tx1"/>
                </a:solidFill>
                <a:latin typeface="Times New Roman" panose="02020603050405020304" pitchFamily="18" charset="0"/>
                <a:ea typeface="Times New Roman" panose="02020603050405020304" pitchFamily="18" charset="0"/>
              </a:rPr>
              <a:t>Tấn công lừa đảo (Phishing)</a:t>
            </a:r>
            <a:endParaRPr lang="en-US" sz="2400">
              <a:solidFill>
                <a:schemeClr val="tx1"/>
              </a:solidFill>
            </a:endParaRPr>
          </a:p>
          <a:p>
            <a:pPr marL="342900" indent="-342900">
              <a:buFont typeface="Arial" panose="020B0604020202020204" pitchFamily="34" charset="0"/>
              <a:buChar char="•"/>
            </a:pPr>
            <a:r>
              <a:rPr lang="en-US" sz="2400">
                <a:solidFill>
                  <a:schemeClr val="tx1"/>
                </a:solidFill>
                <a:latin typeface="Times New Roman" panose="02020603050405020304" pitchFamily="18" charset="0"/>
                <a:ea typeface="Times New Roman" panose="02020603050405020304" pitchFamily="18" charset="0"/>
              </a:rPr>
              <a:t>Khai thác lỗ hổng bảo mật (Exploiting Vulnerabilities)</a:t>
            </a:r>
            <a:endParaRPr lang="en-US" sz="2400">
              <a:solidFill>
                <a:schemeClr val="tx1"/>
              </a:solidFill>
            </a:endParaRPr>
          </a:p>
          <a:p>
            <a:pPr marL="342900" indent="-342900">
              <a:buFont typeface="Arial" panose="020B0604020202020204" pitchFamily="34" charset="0"/>
              <a:buChar char="•"/>
            </a:pPr>
            <a:endParaRPr lang="en-US" sz="2400">
              <a:solidFill>
                <a:schemeClr val="tx1"/>
              </a:solidFill>
            </a:endParaRPr>
          </a:p>
          <a:p>
            <a:pPr marL="342900" indent="-342900">
              <a:buFont typeface="Arial" panose="020B0604020202020204" pitchFamily="34" charset="0"/>
              <a:buChar char="•"/>
            </a:pPr>
            <a:endParaRPr lang="en-US" sz="2400">
              <a:solidFill>
                <a:schemeClr val="tx1"/>
              </a:solidFill>
            </a:endParaRPr>
          </a:p>
          <a:p>
            <a:pPr marL="342900" indent="-342900">
              <a:buFont typeface="Arial" panose="020B0604020202020204" pitchFamily="34" charset="0"/>
              <a:buChar char="•"/>
            </a:pPr>
            <a:endParaRPr lang="en-US" sz="2400">
              <a:solidFill>
                <a:schemeClr val="tx1"/>
              </a:solidFill>
              <a:latin typeface="Times New Roman" panose="02020603050405020304" pitchFamily="18" charset="0"/>
              <a:cs typeface="Times New Roman" panose="02020603050405020304" pitchFamily="18" charset="0"/>
            </a:endParaRPr>
          </a:p>
        </p:txBody>
      </p:sp>
      <p:sp>
        <p:nvSpPr>
          <p:cNvPr id="6" name="Subtitle 4">
            <a:extLst>
              <a:ext uri="{FF2B5EF4-FFF2-40B4-BE49-F238E27FC236}">
                <a16:creationId xmlns:a16="http://schemas.microsoft.com/office/drawing/2014/main" xmlns="" id="{3C4A362E-937E-69DB-344A-0ABB82ECFE06}"/>
              </a:ext>
            </a:extLst>
          </p:cNvPr>
          <p:cNvSpPr txBox="1">
            <a:spLocks/>
          </p:cNvSpPr>
          <p:nvPr/>
        </p:nvSpPr>
        <p:spPr>
          <a:xfrm>
            <a:off x="801733" y="1288868"/>
            <a:ext cx="4493077" cy="441641"/>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solidFill>
                  <a:schemeClr val="tx1"/>
                </a:solidFill>
                <a:latin typeface="Times New Roman" panose="02020603050405020304" pitchFamily="18" charset="0"/>
                <a:cs typeface="Times New Roman" panose="02020603050405020304" pitchFamily="18" charset="0"/>
              </a:rPr>
              <a:t>Các cuộc tấn công mạng hiện nay:</a:t>
            </a:r>
          </a:p>
        </p:txBody>
      </p:sp>
      <p:pic>
        <p:nvPicPr>
          <p:cNvPr id="3074" name="Picture 2" descr="DDoS là gì? Tấn công DDoS là gì? | Gda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3658" y="4030647"/>
            <a:ext cx="3249226" cy="18276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ác trang web chống virus giả mạo phát tán phần mềm độc hại trên Android và  Wind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224" y="3983406"/>
            <a:ext cx="3591973" cy="1874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57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6"/>
            <a:ext cx="5259432" cy="613374"/>
          </a:xfrm>
        </p:spPr>
        <p:txBody>
          <a:bodyPr/>
          <a:lstStyle/>
          <a:p>
            <a:r>
              <a:rPr lang="en-US">
                <a:latin typeface="Times New Roman" panose="02020603050405020304" pitchFamily="18" charset="0"/>
                <a:cs typeface="Times New Roman" panose="02020603050405020304" pitchFamily="18" charset="0"/>
              </a:rPr>
              <a:t>2. Tìm hiểu các hàm Băm</a:t>
            </a:r>
            <a:endParaRPr lang="en-US"/>
          </a:p>
        </p:txBody>
      </p:sp>
      <p:sp>
        <p:nvSpPr>
          <p:cNvPr id="3"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758191" y="1066220"/>
            <a:ext cx="10066564" cy="4980384"/>
          </a:xfrm>
        </p:spPr>
        <p:txBody>
          <a:bodyPr/>
          <a:lstStyle/>
          <a:p>
            <a:pPr marL="457200" indent="-457200">
              <a:buFont typeface="Arial" panose="020B0604020202020204" pitchFamily="34" charset="0"/>
              <a:buChar char="•"/>
            </a:pPr>
            <a:r>
              <a:rPr lang="vi-VN" sz="2800" dirty="0">
                <a:solidFill>
                  <a:schemeClr val="tx1"/>
                </a:solidFill>
                <a:latin typeface="+mj-lt"/>
              </a:rPr>
              <a:t>Hàm băm (</a:t>
            </a:r>
            <a:r>
              <a:rPr lang="vi-VN" sz="2800" dirty="0" err="1">
                <a:solidFill>
                  <a:schemeClr val="tx1"/>
                </a:solidFill>
                <a:latin typeface="+mj-lt"/>
              </a:rPr>
              <a:t>Hash</a:t>
            </a:r>
            <a:r>
              <a:rPr lang="vi-VN" sz="2800" dirty="0">
                <a:solidFill>
                  <a:schemeClr val="tx1"/>
                </a:solidFill>
                <a:latin typeface="+mj-lt"/>
              </a:rPr>
              <a:t> </a:t>
            </a:r>
            <a:r>
              <a:rPr lang="vi-VN" sz="2800" dirty="0" err="1">
                <a:solidFill>
                  <a:schemeClr val="tx1"/>
                </a:solidFill>
                <a:latin typeface="+mj-lt"/>
              </a:rPr>
              <a:t>Function</a:t>
            </a:r>
            <a:r>
              <a:rPr lang="vi-VN" sz="2800" dirty="0">
                <a:solidFill>
                  <a:schemeClr val="tx1"/>
                </a:solidFill>
                <a:latin typeface="+mj-lt"/>
              </a:rPr>
              <a:t>) là một thuật toán nhận đầu vào là một tập hợp dữ liệu có kích thước bất kỳ và trả về một giá trị băm (</a:t>
            </a:r>
            <a:r>
              <a:rPr lang="vi-VN" sz="2800" dirty="0" err="1">
                <a:solidFill>
                  <a:schemeClr val="tx1"/>
                </a:solidFill>
                <a:latin typeface="+mj-lt"/>
              </a:rPr>
              <a:t>hash</a:t>
            </a:r>
            <a:r>
              <a:rPr lang="vi-VN" sz="2800" dirty="0">
                <a:solidFill>
                  <a:schemeClr val="tx1"/>
                </a:solidFill>
                <a:latin typeface="+mj-lt"/>
              </a:rPr>
              <a:t> </a:t>
            </a:r>
            <a:r>
              <a:rPr lang="vi-VN" sz="2800" dirty="0" err="1">
                <a:solidFill>
                  <a:schemeClr val="tx1"/>
                </a:solidFill>
                <a:latin typeface="+mj-lt"/>
              </a:rPr>
              <a:t>value</a:t>
            </a:r>
            <a:r>
              <a:rPr lang="vi-VN" sz="2800" dirty="0">
                <a:solidFill>
                  <a:schemeClr val="tx1"/>
                </a:solidFill>
                <a:latin typeface="+mj-lt"/>
              </a:rPr>
              <a:t>) có độ dài cố định. Giá trị băm này thường được dùng để định danh hoặc kiểm tra tính toàn vẹn của dữ liệu.</a:t>
            </a:r>
            <a:endParaRPr lang="en-US" sz="2800" dirty="0">
              <a:solidFill>
                <a:schemeClr val="tx1"/>
              </a:solidFill>
              <a:latin typeface="+mj-lt"/>
            </a:endParaRPr>
          </a:p>
          <a:p>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Tiêu chí đánh giá hàm băm tốt:</a:t>
            </a:r>
          </a:p>
          <a:p>
            <a:pPr marL="457200" indent="-457200">
              <a:buFont typeface="Arial" panose="020B0604020202020204" pitchFamily="34" charset="0"/>
              <a:buChar char="•"/>
            </a:pPr>
            <a:r>
              <a:rPr lang="en-US" sz="2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Tính xác định</a:t>
            </a:r>
          </a:p>
          <a:p>
            <a:pPr marL="457200" indent="-457200">
              <a:buFont typeface="Arial" panose="020B0604020202020204" pitchFamily="34" charset="0"/>
              <a:buChar char="•"/>
            </a:pPr>
            <a:r>
              <a:rPr lang="en-US" sz="2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Tốc độ tính toán nhanh</a:t>
            </a:r>
          </a:p>
          <a:p>
            <a:pPr marL="457200" indent="-457200">
              <a:buFont typeface="Arial" panose="020B0604020202020204" pitchFamily="34" charset="0"/>
              <a:buChar char="•"/>
            </a:pPr>
            <a:r>
              <a:rPr lang="en-US" sz="2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Kháng va chạm</a:t>
            </a:r>
          </a:p>
          <a:p>
            <a:pPr marL="457200" indent="-457200">
              <a:buFont typeface="Arial" panose="020B0604020202020204" pitchFamily="34" charset="0"/>
              <a:buChar char="•"/>
            </a:pPr>
            <a:r>
              <a:rPr lang="en-US" sz="2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Đơn giản và hiệu quả</a:t>
            </a:r>
          </a:p>
          <a:p>
            <a:pPr marL="457200" indent="-457200">
              <a:buFont typeface="Arial" panose="020B0604020202020204" pitchFamily="34" charset="0"/>
              <a:buChar char="•"/>
            </a:pPr>
            <a:r>
              <a:rPr lang="en-US" sz="2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p:txBody>
      </p:sp>
      <p:pic>
        <p:nvPicPr>
          <p:cNvPr id="9" name="Picture 8"/>
          <p:cNvPicPr>
            <a:picLocks noChangeAspect="1"/>
          </p:cNvPicPr>
          <p:nvPr/>
        </p:nvPicPr>
        <p:blipFill>
          <a:blip r:embed="rId2"/>
          <a:stretch>
            <a:fillRect/>
          </a:stretch>
        </p:blipFill>
        <p:spPr>
          <a:xfrm>
            <a:off x="5791473" y="2693804"/>
            <a:ext cx="4953000" cy="3352800"/>
          </a:xfrm>
          <a:prstGeom prst="rect">
            <a:avLst/>
          </a:prstGeom>
        </p:spPr>
      </p:pic>
    </p:spTree>
    <p:extLst>
      <p:ext uri="{BB962C8B-B14F-4D97-AF65-F5344CB8AC3E}">
        <p14:creationId xmlns:p14="http://schemas.microsoft.com/office/powerpoint/2010/main" val="412969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D8EBF9F-2BAC-9E30-FDF7-F09547A89C3A}"/>
              </a:ext>
            </a:extLst>
          </p:cNvPr>
          <p:cNvSpPr>
            <a:spLocks noGrp="1"/>
          </p:cNvSpPr>
          <p:nvPr>
            <p:ph type="ctrTitle"/>
          </p:nvPr>
        </p:nvSpPr>
        <p:spPr>
          <a:xfrm>
            <a:off x="644979" y="452846"/>
            <a:ext cx="5555524" cy="613374"/>
          </a:xfrm>
        </p:spPr>
        <p:txBody>
          <a:bodyPr/>
          <a:lstStyle/>
          <a:p>
            <a:r>
              <a:rPr lang="en-US">
                <a:latin typeface="Times New Roman" panose="02020603050405020304" pitchFamily="18" charset="0"/>
                <a:cs typeface="Times New Roman" panose="02020603050405020304" pitchFamily="18" charset="0"/>
              </a:rPr>
              <a:t>2.1. Giải thuật MD5</a:t>
            </a:r>
            <a:endParaRPr lang="en-US"/>
          </a:p>
        </p:txBody>
      </p:sp>
      <p:pic>
        <p:nvPicPr>
          <p:cNvPr id="5122" name="Picture 2" descr="Hàm Cryptographic Hash (hàm băm mật mã) là gì? - QuanTriMa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0364" y="1878193"/>
            <a:ext cx="4528749" cy="1589179"/>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4">
            <a:extLst>
              <a:ext uri="{FF2B5EF4-FFF2-40B4-BE49-F238E27FC236}">
                <a16:creationId xmlns:a16="http://schemas.microsoft.com/office/drawing/2014/main" xmlns="" id="{3C4A362E-937E-69DB-344A-0ABB82ECFE06}"/>
              </a:ext>
            </a:extLst>
          </p:cNvPr>
          <p:cNvSpPr>
            <a:spLocks noGrp="1"/>
          </p:cNvSpPr>
          <p:nvPr>
            <p:ph type="subTitle" idx="1"/>
          </p:nvPr>
        </p:nvSpPr>
        <p:spPr>
          <a:xfrm>
            <a:off x="644979" y="1289787"/>
            <a:ext cx="6313170" cy="2986122"/>
          </a:xfrm>
        </p:spPr>
        <p:txBody>
          <a:bodyPr/>
          <a:lstStyle/>
          <a:p>
            <a:pPr marL="457200" indent="-457200">
              <a:buFont typeface="Arial" panose="020B0604020202020204" pitchFamily="34" charset="0"/>
              <a:buChar char="•"/>
            </a:pPr>
            <a:r>
              <a:rPr lang="en-US" sz="2600">
                <a:solidFill>
                  <a:schemeClr val="tx1"/>
                </a:solidFill>
                <a:latin typeface="Times New Roman" panose="02020603050405020304" pitchFamily="18" charset="0"/>
                <a:ea typeface="Times New Roman" panose="02020603050405020304" pitchFamily="18" charset="0"/>
              </a:rPr>
              <a:t>MD5 (Message-Digest algorithm 5) là một hàm băm để mã hóa với giá trị băm là 128bit.</a:t>
            </a:r>
            <a:r>
              <a:rPr lang="en-US" sz="2800">
                <a:solidFill>
                  <a:schemeClr val="tx1"/>
                </a:solidFill>
                <a:latin typeface="Times New Roman" panose="02020603050405020304" pitchFamily="18" charset="0"/>
                <a:ea typeface="Times New Roman" panose="02020603050405020304" pitchFamily="18" charset="0"/>
              </a:rPr>
              <a:t> Từng được xem là một chuẩn trên Internet.</a:t>
            </a:r>
            <a:endParaRPr lang="en-US" sz="2600">
              <a:solidFill>
                <a:schemeClr val="tx1"/>
              </a:solidFill>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Char char="•"/>
            </a:pPr>
            <a:r>
              <a:rPr lang="en-US" sz="2600">
                <a:solidFill>
                  <a:schemeClr val="tx1"/>
                </a:solidFill>
                <a:latin typeface="Times New Roman" panose="02020603050405020304" pitchFamily="18" charset="0"/>
                <a:ea typeface="Times New Roman" panose="02020603050405020304" pitchFamily="18" charset="0"/>
              </a:rPr>
              <a:t>Thuật toán xử lý các khối 512 bit được chia thành các từ 32 bit. Nó bao gồm 64 vòng. Nó là phần mở rộng của thuật toán MD4</a:t>
            </a:r>
          </a:p>
        </p:txBody>
      </p:sp>
      <p:sp>
        <p:nvSpPr>
          <p:cNvPr id="7" name="Rectangle 6"/>
          <p:cNvSpPr/>
          <p:nvPr/>
        </p:nvSpPr>
        <p:spPr>
          <a:xfrm>
            <a:off x="1994263"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512 bit</a:t>
            </a:r>
          </a:p>
        </p:txBody>
      </p:sp>
      <p:sp>
        <p:nvSpPr>
          <p:cNvPr id="8" name="Rectangle 7"/>
          <p:cNvSpPr/>
          <p:nvPr/>
        </p:nvSpPr>
        <p:spPr>
          <a:xfrm>
            <a:off x="8368937"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128 bit</a:t>
            </a:r>
          </a:p>
        </p:txBody>
      </p:sp>
      <p:sp>
        <p:nvSpPr>
          <p:cNvPr id="9" name="Rectangle 8"/>
          <p:cNvSpPr/>
          <p:nvPr/>
        </p:nvSpPr>
        <p:spPr>
          <a:xfrm>
            <a:off x="5181600"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MD5</a:t>
            </a:r>
          </a:p>
        </p:txBody>
      </p:sp>
      <p:cxnSp>
        <p:nvCxnSpPr>
          <p:cNvPr id="10" name="Straight Arrow Connector 9"/>
          <p:cNvCxnSpPr>
            <a:stCxn id="7" idx="3"/>
            <a:endCxn id="9" idx="1"/>
          </p:cNvCxnSpPr>
          <p:nvPr/>
        </p:nvCxnSpPr>
        <p:spPr>
          <a:xfrm>
            <a:off x="3875313" y="5151119"/>
            <a:ext cx="13062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3"/>
            <a:endCxn id="8" idx="1"/>
          </p:cNvCxnSpPr>
          <p:nvPr/>
        </p:nvCxnSpPr>
        <p:spPr>
          <a:xfrm>
            <a:off x="7062650" y="5151119"/>
            <a:ext cx="13062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017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5449</TotalTime>
  <Words>1874</Words>
  <Application>Microsoft Office PowerPoint</Application>
  <PresentationFormat>Widescreen</PresentationFormat>
  <Paragraphs>228</Paragraphs>
  <Slides>44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Calibri</vt:lpstr>
      <vt:lpstr>Barlow</vt:lpstr>
      <vt:lpstr>MS Mincho</vt:lpstr>
      <vt:lpstr>Times New Roman</vt:lpstr>
      <vt:lpstr>Arial</vt:lpstr>
      <vt:lpstr>Cambria Math</vt:lpstr>
      <vt:lpstr>Readex Pro</vt:lpstr>
      <vt:lpstr>Calibri Light</vt:lpstr>
      <vt:lpstr>Wingdings</vt:lpstr>
      <vt:lpstr>K2D</vt:lpstr>
      <vt:lpstr>Office Theme</vt:lpstr>
      <vt:lpstr>BĂM VÀ CÁC ỨNG DỤNG CỦA BĂM</vt:lpstr>
      <vt:lpstr>PHÂN CÔNG CÔNG VIỆC</vt:lpstr>
      <vt:lpstr>PowerPoint Presentation</vt:lpstr>
      <vt:lpstr>1. Tổng quan về ATBMTT </vt:lpstr>
      <vt:lpstr>1. Tổng quan về ATBMTT </vt:lpstr>
      <vt:lpstr>1. Tổng quan về ATBMTT </vt:lpstr>
      <vt:lpstr>1. Tổng quan về ATBMTT </vt:lpstr>
      <vt:lpstr>2. Tìm hiểu các hàm Băm</vt:lpstr>
      <vt:lpstr>2.1. Giải thuật MD5</vt:lpstr>
      <vt:lpstr>2.1.1. Lịch sử giải thuật MD5</vt:lpstr>
      <vt:lpstr>2.1.2 Hạn chế và lỗ hỏng của MD5</vt:lpstr>
      <vt:lpstr>2.1.3 Nguyên lý thuật toán của MD5</vt:lpstr>
      <vt:lpstr>2.1.3 Nguyên lý thuật toán của MD5</vt:lpstr>
      <vt:lpstr>2.1.3 Nguyên lý thuật toán của MD5</vt:lpstr>
      <vt:lpstr>2.1.3 Nguyên lý thuật toán của MD5</vt:lpstr>
      <vt:lpstr>2.1.3 Nguyên lý thuật toán của MD5</vt:lpstr>
      <vt:lpstr>2.1.3 Nguyên lý thuật toán của MD5</vt:lpstr>
      <vt:lpstr>2.1.3 Nguyên lý thuật toán của MD5</vt:lpstr>
      <vt:lpstr>2.1.3 Nguyên lý thuật toán của MD5</vt:lpstr>
      <vt:lpstr>2.1.3 Nguyên lý thuật toán của MD5</vt:lpstr>
      <vt:lpstr>2.2. Giải thuật SHA-256</vt:lpstr>
      <vt:lpstr>PowerPoint Presentation</vt:lpstr>
      <vt:lpstr>PowerPoint Presentation</vt:lpstr>
      <vt:lpstr>2.2.3 Nguyên lý thuật toán của SHA-256</vt:lpstr>
      <vt:lpstr>2.2.3 Nguyên lý thuật toán của SHA-256</vt:lpstr>
      <vt:lpstr>2.2.3 Nguyên lý thuật toán của SHA-256</vt:lpstr>
      <vt:lpstr>2.2.3 Nguyên lý thuật toán của SHA-256</vt:lpstr>
      <vt:lpstr>2.2.3 Nguyên lý thuật toán của SHA-256</vt:lpstr>
      <vt:lpstr>2.2.3 Nguyên lý thuật toán của SHA-256</vt:lpstr>
      <vt:lpstr>2.2.3 Nguyên lý thuật toán của SHA-256</vt:lpstr>
      <vt:lpstr>2.2.3 Nguyên lý thuật toán của SHA-256</vt:lpstr>
      <vt:lpstr>PowerPoint Presentation</vt:lpstr>
      <vt:lpstr>PowerPoint Presentation</vt:lpstr>
      <vt:lpstr>2.3.2. Hàm băm Blake2b</vt:lpstr>
      <vt:lpstr>2.3.3. Hàm nén G</vt:lpstr>
      <vt:lpstr>2.3.4. Tham số đầu vào của hàm băm Argon2</vt:lpstr>
      <vt:lpstr>2.3.5. Nguyên lý hoạt động của Argon2</vt:lpstr>
      <vt:lpstr>2.3.5. Nguyên lý hoạt động của Argon2</vt:lpstr>
      <vt:lpstr>PowerPoint Presentation</vt:lpstr>
      <vt:lpstr>2.3.6. Ưu, nhược điểm của 2 phiên bản</vt:lpstr>
      <vt:lpstr>3. Ứng dụng sử dụng hàm băm</vt:lpstr>
      <vt:lpstr>DEMO ỨNG DỤNG</vt:lpstr>
      <vt:lpstr>4. Kết luận</vt:lpstr>
      <vt:lpstr>CÁM ƠN</vt:lpstr>
    </vt:vector>
  </TitlesOfParts>
  <Company>Can Tho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NGUYEN HOANG DIEN</cp:lastModifiedBy>
  <cp:revision>352</cp:revision>
  <dcterms:created xsi:type="dcterms:W3CDTF">2022-07-01T08:15:51Z</dcterms:created>
  <dcterms:modified xsi:type="dcterms:W3CDTF">2025-03-13T10:54:21Z</dcterms:modified>
</cp:coreProperties>
</file>